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0" r:id="rId3"/>
    <p:sldId id="261" r:id="rId4"/>
    <p:sldId id="258" r:id="rId5"/>
    <p:sldId id="259" r:id="rId6"/>
    <p:sldId id="263" r:id="rId7"/>
    <p:sldId id="267" r:id="rId8"/>
    <p:sldId id="262" r:id="rId9"/>
    <p:sldId id="266" r:id="rId10"/>
    <p:sldId id="264" r:id="rId11"/>
    <p:sldId id="265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0" autoAdjust="0"/>
    <p:restoredTop sz="94671" autoAdjust="0"/>
  </p:normalViewPr>
  <p:slideViewPr>
    <p:cSldViewPr>
      <p:cViewPr>
        <p:scale>
          <a:sx n="100" d="100"/>
          <a:sy n="100" d="100"/>
        </p:scale>
        <p:origin x="-1308" y="-2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D7C1C-14A8-40FD-B075-C46D369115C0}" type="datetimeFigureOut">
              <a:rPr lang="en-US" smtClean="0"/>
              <a:pPr/>
              <a:t>1/12/2009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54136E2-62D6-4649-875B-9400939121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D7C1C-14A8-40FD-B075-C46D369115C0}" type="datetimeFigureOut">
              <a:rPr lang="en-US" smtClean="0"/>
              <a:pPr/>
              <a:t>1/12/2009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136E2-62D6-4649-875B-94009391210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654136E2-62D6-4649-875B-9400939121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D7C1C-14A8-40FD-B075-C46D369115C0}" type="datetimeFigureOut">
              <a:rPr lang="en-US" smtClean="0"/>
              <a:pPr/>
              <a:t>1/12/2009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D7C1C-14A8-40FD-B075-C46D369115C0}" type="datetimeFigureOut">
              <a:rPr lang="en-US" smtClean="0"/>
              <a:pPr/>
              <a:t>1/12/2009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654136E2-62D6-4649-875B-9400939121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D7C1C-14A8-40FD-B075-C46D369115C0}" type="datetimeFigureOut">
              <a:rPr lang="en-US" smtClean="0"/>
              <a:pPr/>
              <a:t>1/12/2009</a:t>
            </a:fld>
            <a:endParaRPr lang="en-US" dirty="0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54136E2-62D6-4649-875B-9400939121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D7D7C1C-14A8-40FD-B075-C46D369115C0}" type="datetimeFigureOut">
              <a:rPr lang="en-US" smtClean="0"/>
              <a:pPr/>
              <a:t>1/12/2009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136E2-62D6-4649-875B-9400939121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D7C1C-14A8-40FD-B075-C46D369115C0}" type="datetimeFigureOut">
              <a:rPr lang="en-US" smtClean="0"/>
              <a:pPr/>
              <a:t>1/12/2009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654136E2-62D6-4649-875B-9400939121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D7C1C-14A8-40FD-B075-C46D369115C0}" type="datetimeFigureOut">
              <a:rPr lang="en-US" smtClean="0"/>
              <a:pPr/>
              <a:t>1/12/2009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654136E2-62D6-4649-875B-94009391210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D7C1C-14A8-40FD-B075-C46D369115C0}" type="datetimeFigureOut">
              <a:rPr lang="en-US" smtClean="0"/>
              <a:pPr/>
              <a:t>1/12/2009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54136E2-62D6-4649-875B-94009391210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54136E2-62D6-4649-875B-9400939121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D7C1C-14A8-40FD-B075-C46D369115C0}" type="datetimeFigureOut">
              <a:rPr lang="en-US" smtClean="0"/>
              <a:pPr/>
              <a:t>1/12/2009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654136E2-62D6-4649-875B-9400939121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D7D7C1C-14A8-40FD-B075-C46D369115C0}" type="datetimeFigureOut">
              <a:rPr lang="en-US" smtClean="0"/>
              <a:pPr/>
              <a:t>1/12/2009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D7D7C1C-14A8-40FD-B075-C46D369115C0}" type="datetimeFigureOut">
              <a:rPr lang="en-US" smtClean="0"/>
              <a:pPr/>
              <a:t>1/12/2009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54136E2-62D6-4649-875B-9400939121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200400"/>
            <a:ext cx="6858000" cy="1752600"/>
          </a:xfrm>
        </p:spPr>
        <p:txBody>
          <a:bodyPr>
            <a:noAutofit/>
          </a:bodyPr>
          <a:lstStyle/>
          <a:p>
            <a:r>
              <a:rPr lang="en-US" sz="3600" b="0" dirty="0" smtClean="0">
                <a:solidFill>
                  <a:schemeClr val="tx1"/>
                </a:solidFill>
                <a:latin typeface="Calibri" pitchFamily="34" charset="0"/>
              </a:rPr>
              <a:t>User Defined Functions</a:t>
            </a:r>
            <a:endParaRPr lang="en-US" sz="2800" b="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304800"/>
            <a:ext cx="6858000" cy="1828800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Calibri" pitchFamily="34" charset="0"/>
              </a:rPr>
              <a:t>Seattle Access Group</a:t>
            </a:r>
            <a:endParaRPr lang="en-US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UDF Sample:  Bus Schedule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/>
              <a:t>We have the following values:</a:t>
            </a:r>
          </a:p>
          <a:p>
            <a:r>
              <a:rPr lang="en-US" dirty="0" smtClean="0"/>
              <a:t>Schedule (Start)</a:t>
            </a:r>
          </a:p>
          <a:p>
            <a:r>
              <a:rPr lang="en-US" dirty="0" smtClean="0"/>
              <a:t>Schedule (Every X minutes)</a:t>
            </a:r>
          </a:p>
          <a:p>
            <a:r>
              <a:rPr lang="en-US" dirty="0" smtClean="0"/>
              <a:t>Schedule (Finish)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Desired output:</a:t>
            </a:r>
          </a:p>
          <a:p>
            <a:r>
              <a:rPr lang="en-US" dirty="0" smtClean="0"/>
              <a:t>Schedule (Start) = 8:00AM</a:t>
            </a:r>
          </a:p>
          <a:p>
            <a:r>
              <a:rPr lang="en-US" dirty="0" smtClean="0"/>
              <a:t>Schedule (Every X minutes) = 20 minutes</a:t>
            </a:r>
          </a:p>
          <a:p>
            <a:r>
              <a:rPr lang="en-US" dirty="0" smtClean="0"/>
              <a:t>Schedule (Finish)  = 9:00AM</a:t>
            </a:r>
          </a:p>
          <a:p>
            <a:r>
              <a:rPr lang="en-US" dirty="0" smtClean="0"/>
              <a:t>The expression would show up as: </a:t>
            </a:r>
            <a:r>
              <a:rPr lang="en-US" b="1" dirty="0" smtClean="0"/>
              <a:t>8:00, 8:20, 8:40, 9:00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Q&amp;A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Questions</a:t>
            </a:r>
          </a:p>
          <a:p>
            <a:r>
              <a:rPr lang="en-US" dirty="0" smtClean="0"/>
              <a:t>Comments</a:t>
            </a:r>
          </a:p>
          <a:p>
            <a:r>
              <a:rPr lang="en-US" dirty="0" smtClean="0"/>
              <a:t>Stories to share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13678" y="1527048"/>
            <a:ext cx="8503920" cy="45720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Calibri" pitchFamily="34" charset="0"/>
              </a:rPr>
              <a:t>Director of Business Information - UW Physicians</a:t>
            </a:r>
          </a:p>
          <a:p>
            <a:r>
              <a:rPr lang="en-US" sz="3200" dirty="0" smtClean="0">
                <a:latin typeface="Calibri" pitchFamily="34" charset="0"/>
              </a:rPr>
              <a:t>Principal - Be Informed Consulting</a:t>
            </a:r>
          </a:p>
          <a:p>
            <a:r>
              <a:rPr lang="en-US" sz="3200" dirty="0" smtClean="0">
                <a:latin typeface="Calibri" pitchFamily="34" charset="0"/>
              </a:rPr>
              <a:t>Administrator - Utter Access Forums</a:t>
            </a:r>
          </a:p>
          <a:p>
            <a:r>
              <a:rPr lang="en-US" sz="3200" dirty="0" smtClean="0">
                <a:latin typeface="Calibri" pitchFamily="34" charset="0"/>
              </a:rPr>
              <a:t>Member - SAG &amp; PNWADG</a:t>
            </a:r>
            <a:endParaRPr lang="en-US" sz="3200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a function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Each application has various objects in it</a:t>
            </a:r>
          </a:p>
          <a:p>
            <a:pPr lvl="1"/>
            <a:r>
              <a:rPr lang="en-US" dirty="0" smtClean="0"/>
              <a:t>Tables</a:t>
            </a:r>
          </a:p>
          <a:p>
            <a:pPr lvl="1"/>
            <a:r>
              <a:rPr lang="en-US" dirty="0" smtClean="0"/>
              <a:t>Forms</a:t>
            </a:r>
          </a:p>
          <a:p>
            <a:pPr lvl="1"/>
            <a:r>
              <a:rPr lang="en-US" dirty="0" smtClean="0"/>
              <a:t>Procedures</a:t>
            </a:r>
          </a:p>
          <a:p>
            <a:pPr lvl="1"/>
            <a:r>
              <a:rPr lang="en-US" dirty="0" smtClean="0"/>
              <a:t>Modules</a:t>
            </a:r>
          </a:p>
          <a:p>
            <a:pPr lvl="1"/>
            <a:r>
              <a:rPr lang="en-US" dirty="0" smtClean="0"/>
              <a:t>… others…</a:t>
            </a:r>
          </a:p>
          <a:p>
            <a:r>
              <a:rPr lang="en-US" dirty="0" smtClean="0"/>
              <a:t>Difference between procedure and function</a:t>
            </a:r>
          </a:p>
          <a:p>
            <a:pPr lvl="1"/>
            <a:r>
              <a:rPr lang="en-US" dirty="0" smtClean="0"/>
              <a:t>A procedure </a:t>
            </a:r>
            <a:r>
              <a:rPr lang="en-US" b="1" dirty="0" smtClean="0"/>
              <a:t>does</a:t>
            </a:r>
            <a:r>
              <a:rPr lang="en-US" dirty="0" smtClean="0"/>
              <a:t> something</a:t>
            </a:r>
          </a:p>
          <a:p>
            <a:pPr lvl="1"/>
            <a:r>
              <a:rPr lang="en-US" dirty="0" smtClean="0"/>
              <a:t>A function </a:t>
            </a:r>
            <a:r>
              <a:rPr lang="en-US" b="1" dirty="0" smtClean="0"/>
              <a:t>returns</a:t>
            </a:r>
            <a:r>
              <a:rPr lang="en-US" dirty="0" smtClean="0"/>
              <a:t> something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Access has many built in functions</a:t>
            </a:r>
          </a:p>
          <a:p>
            <a:pPr lvl="1"/>
            <a:r>
              <a:rPr lang="en-US" dirty="0" smtClean="0"/>
              <a:t>Left()</a:t>
            </a:r>
          </a:p>
          <a:p>
            <a:pPr lvl="1"/>
            <a:r>
              <a:rPr lang="en-US" dirty="0" smtClean="0"/>
              <a:t>Right()</a:t>
            </a:r>
          </a:p>
          <a:p>
            <a:pPr lvl="1"/>
            <a:r>
              <a:rPr lang="en-US" dirty="0" err="1" smtClean="0"/>
              <a:t>InStr</a:t>
            </a:r>
            <a:r>
              <a:rPr lang="en-US" dirty="0" smtClean="0"/>
              <a:t>()</a:t>
            </a:r>
          </a:p>
          <a:p>
            <a:pPr lvl="1"/>
            <a:r>
              <a:rPr lang="en-US" dirty="0" err="1" smtClean="0"/>
              <a:t>DateDiff</a:t>
            </a:r>
            <a:r>
              <a:rPr lang="en-US" dirty="0" smtClean="0"/>
              <a:t>()</a:t>
            </a:r>
          </a:p>
          <a:p>
            <a:pPr lvl="1"/>
            <a:r>
              <a:rPr lang="en-US" dirty="0" smtClean="0"/>
              <a:t>… and many more…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Functions require arguments*</a:t>
            </a:r>
          </a:p>
          <a:p>
            <a:pPr lvl="1"/>
            <a:r>
              <a:rPr lang="en-US" b="1" dirty="0" err="1" smtClean="0"/>
              <a:t>UCase</a:t>
            </a:r>
            <a:r>
              <a:rPr lang="en-US" b="1" dirty="0" smtClean="0"/>
              <a:t> </a:t>
            </a:r>
            <a:r>
              <a:rPr lang="en-US" dirty="0" smtClean="0"/>
              <a:t>(</a:t>
            </a:r>
            <a:r>
              <a:rPr lang="en-US" i="1" dirty="0" smtClean="0"/>
              <a:t>text</a:t>
            </a:r>
            <a:r>
              <a:rPr lang="en-US" dirty="0" smtClean="0"/>
              <a:t>)</a:t>
            </a:r>
          </a:p>
          <a:p>
            <a:pPr lvl="1"/>
            <a:r>
              <a:rPr lang="en-US" b="1" dirty="0" smtClean="0"/>
              <a:t>LEFT</a:t>
            </a:r>
            <a:r>
              <a:rPr lang="en-US" dirty="0" smtClean="0"/>
              <a:t>(</a:t>
            </a:r>
            <a:r>
              <a:rPr lang="en-US" i="1" dirty="0" smtClean="0"/>
              <a:t>String, Length</a:t>
            </a:r>
            <a:r>
              <a:rPr lang="en-US" dirty="0" smtClean="0"/>
              <a:t>)</a:t>
            </a:r>
          </a:p>
          <a:p>
            <a:r>
              <a:rPr lang="en-US" dirty="0" smtClean="0"/>
              <a:t>Some if the arguments are optional</a:t>
            </a:r>
          </a:p>
          <a:p>
            <a:pPr lvl="1"/>
            <a:r>
              <a:rPr lang="en-US" b="1" dirty="0" err="1" smtClean="0"/>
              <a:t>InStr</a:t>
            </a:r>
            <a:r>
              <a:rPr lang="en-US" dirty="0" smtClean="0"/>
              <a:t>([</a:t>
            </a:r>
            <a:r>
              <a:rPr lang="en-US" i="1" dirty="0" smtClean="0"/>
              <a:t>start</a:t>
            </a:r>
            <a:r>
              <a:rPr lang="en-US" dirty="0" smtClean="0"/>
              <a:t>, ]</a:t>
            </a:r>
            <a:r>
              <a:rPr lang="en-US" i="1" dirty="0" smtClean="0"/>
              <a:t>string1</a:t>
            </a:r>
            <a:r>
              <a:rPr lang="en-US" dirty="0" smtClean="0"/>
              <a:t>, </a:t>
            </a:r>
            <a:r>
              <a:rPr lang="en-US" i="1" dirty="0" smtClean="0"/>
              <a:t>string2</a:t>
            </a:r>
            <a:r>
              <a:rPr lang="en-US" dirty="0" smtClean="0"/>
              <a:t>[, </a:t>
            </a:r>
            <a:r>
              <a:rPr lang="en-US" i="1" dirty="0" smtClean="0"/>
              <a:t>compare</a:t>
            </a:r>
            <a:r>
              <a:rPr lang="en-US" dirty="0" smtClean="0"/>
              <a:t>])</a:t>
            </a:r>
          </a:p>
          <a:p>
            <a:pPr lvl="1"/>
            <a:r>
              <a:rPr lang="en-US" b="1" dirty="0" err="1" smtClean="0"/>
              <a:t>DateDif</a:t>
            </a:r>
            <a:r>
              <a:rPr lang="en-US" dirty="0" err="1" smtClean="0"/>
              <a:t>f</a:t>
            </a:r>
            <a:r>
              <a:rPr lang="en-US" dirty="0" smtClean="0"/>
              <a:t> (</a:t>
            </a:r>
            <a:r>
              <a:rPr lang="en-US" i="1" dirty="0" smtClean="0"/>
              <a:t>interval, date1, date2, [</a:t>
            </a:r>
            <a:r>
              <a:rPr lang="en-US" i="1" dirty="0" err="1" smtClean="0"/>
              <a:t>firstdayofweek</a:t>
            </a:r>
            <a:r>
              <a:rPr lang="en-US" i="1" dirty="0" smtClean="0"/>
              <a:t>], [</a:t>
            </a:r>
            <a:r>
              <a:rPr lang="en-US" i="1" dirty="0" err="1" smtClean="0"/>
              <a:t>firstweekofyear</a:t>
            </a:r>
            <a:r>
              <a:rPr lang="en-US" i="1" dirty="0" smtClean="0"/>
              <a:t>]</a:t>
            </a:r>
            <a:r>
              <a:rPr lang="en-US" dirty="0" smtClean="0"/>
              <a:t>)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Functions can invoke other functions to return a value</a:t>
            </a:r>
          </a:p>
          <a:p>
            <a:pPr lvl="1"/>
            <a:endParaRPr lang="en-US" dirty="0" smtClean="0"/>
          </a:p>
          <a:p>
            <a:pPr lvl="1">
              <a:buNone/>
            </a:pPr>
            <a:r>
              <a:rPr lang="en-US" i="1" dirty="0" smtClean="0"/>
              <a:t>*</a:t>
            </a:r>
            <a:r>
              <a:rPr lang="en-US" sz="1800" i="1" dirty="0" smtClean="0"/>
              <a:t>Almost all functions…  some do without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Defined 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Sometimes we need to do more with the data</a:t>
            </a:r>
          </a:p>
          <a:p>
            <a:r>
              <a:rPr lang="en-US" dirty="0" smtClean="0"/>
              <a:t>We can create our own functions</a:t>
            </a:r>
          </a:p>
          <a:p>
            <a:r>
              <a:rPr lang="en-US" dirty="0" smtClean="0"/>
              <a:t>UDF = User Defined Function</a:t>
            </a:r>
          </a:p>
          <a:p>
            <a:pPr lvl="1"/>
            <a:r>
              <a:rPr lang="en-US" dirty="0" smtClean="0"/>
              <a:t>UDF can use system functions and/or other UDF</a:t>
            </a:r>
          </a:p>
          <a:p>
            <a:pPr lvl="1"/>
            <a:r>
              <a:rPr lang="en-US" dirty="0" smtClean="0"/>
              <a:t>If public, can be called throughout the application</a:t>
            </a:r>
            <a:endParaRPr lang="en-US" dirty="0"/>
          </a:p>
          <a:p>
            <a:r>
              <a:rPr lang="en-US" dirty="0" smtClean="0"/>
              <a:t>You can have your own library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Defined 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Much like designing a database</a:t>
            </a:r>
          </a:p>
          <a:p>
            <a:r>
              <a:rPr lang="en-US" dirty="0" smtClean="0"/>
              <a:t>Identify need</a:t>
            </a:r>
          </a:p>
          <a:p>
            <a:r>
              <a:rPr lang="en-US" dirty="0" smtClean="0"/>
              <a:t>Write down business rule(s)</a:t>
            </a:r>
          </a:p>
          <a:p>
            <a:r>
              <a:rPr lang="en-US" dirty="0" smtClean="0"/>
              <a:t>Model the algorithm </a:t>
            </a:r>
          </a:p>
          <a:p>
            <a:r>
              <a:rPr lang="en-US" dirty="0" smtClean="0"/>
              <a:t>Write the code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Test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Validate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Fix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Goto</a:t>
            </a:r>
            <a:r>
              <a:rPr lang="en-US" dirty="0" smtClean="0"/>
              <a:t> 1</a:t>
            </a:r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UDF Sample:  Last Business 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Need to find the last business date* of the previous month. </a:t>
            </a:r>
          </a:p>
          <a:p>
            <a:pPr>
              <a:buNone/>
            </a:pPr>
            <a:r>
              <a:rPr lang="en-US" dirty="0" smtClean="0"/>
              <a:t>* </a:t>
            </a:r>
            <a:r>
              <a:rPr lang="en-US" sz="2400" i="1" dirty="0" smtClean="0"/>
              <a:t>Exclude weekend days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We have the following values:</a:t>
            </a:r>
          </a:p>
          <a:p>
            <a:r>
              <a:rPr lang="en-US" dirty="0" smtClean="0"/>
              <a:t>Today’s date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Desired output:</a:t>
            </a:r>
          </a:p>
          <a:p>
            <a:r>
              <a:rPr lang="en-US" dirty="0" smtClean="0"/>
              <a:t>Today’s date = 1/13/09</a:t>
            </a:r>
          </a:p>
          <a:p>
            <a:r>
              <a:rPr lang="en-US" dirty="0" smtClean="0"/>
              <a:t>Last business date of previous month = 12/31/08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UDF Sample:  Last Business Day II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Need to find the last business date* of the previous month for a specific date.  </a:t>
            </a:r>
          </a:p>
          <a:p>
            <a:pPr>
              <a:buNone/>
            </a:pPr>
            <a:r>
              <a:rPr lang="en-US" dirty="0" smtClean="0"/>
              <a:t>* </a:t>
            </a:r>
            <a:r>
              <a:rPr lang="en-US" sz="2400" i="1" dirty="0" smtClean="0"/>
              <a:t>Exclude weekend days</a:t>
            </a:r>
            <a:endParaRPr lang="en-US" sz="2400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We have the following values:</a:t>
            </a:r>
          </a:p>
          <a:p>
            <a:r>
              <a:rPr lang="en-US" dirty="0" smtClean="0"/>
              <a:t>A date (user input)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Desired output:</a:t>
            </a:r>
          </a:p>
          <a:p>
            <a:r>
              <a:rPr lang="en-US" dirty="0" smtClean="0"/>
              <a:t>Selected date = 2/13/09</a:t>
            </a:r>
          </a:p>
          <a:p>
            <a:r>
              <a:rPr lang="en-US" dirty="0" smtClean="0"/>
              <a:t>Last business date of previous month = 1/30/09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1293</TotalTime>
  <Words>382</Words>
  <Application>Microsoft Office PowerPoint</Application>
  <PresentationFormat>On-screen Show (4:3)</PresentationFormat>
  <Paragraphs>87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Civic</vt:lpstr>
      <vt:lpstr>Seattle Access Group</vt:lpstr>
      <vt:lpstr>Bio</vt:lpstr>
      <vt:lpstr>What’s a function</vt:lpstr>
      <vt:lpstr>Functions</vt:lpstr>
      <vt:lpstr>Functions</vt:lpstr>
      <vt:lpstr>User Defined Functions</vt:lpstr>
      <vt:lpstr>User Defined Functions</vt:lpstr>
      <vt:lpstr>UDF Sample:  Last Business Day</vt:lpstr>
      <vt:lpstr>UDF Sample:  Last Business Day II</vt:lpstr>
      <vt:lpstr>UDF Sample:  Bus Schedule</vt:lpstr>
      <vt:lpstr>Q&amp;A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Pacific Northwest Access Developers Group</dc:title>
  <dc:creator>Be Informed Consulting</dc:creator>
  <cp:lastModifiedBy>Shakshooka</cp:lastModifiedBy>
  <cp:revision>41</cp:revision>
  <dcterms:created xsi:type="dcterms:W3CDTF">2008-12-11T05:40:04Z</dcterms:created>
  <dcterms:modified xsi:type="dcterms:W3CDTF">2009-01-13T02:53:37Z</dcterms:modified>
</cp:coreProperties>
</file>