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7"/>
  </p:notesMasterIdLst>
  <p:sldIdLst>
    <p:sldId id="256" r:id="rId2"/>
    <p:sldId id="270" r:id="rId3"/>
    <p:sldId id="257" r:id="rId4"/>
    <p:sldId id="260" r:id="rId5"/>
    <p:sldId id="258" r:id="rId6"/>
    <p:sldId id="261" r:id="rId7"/>
    <p:sldId id="259" r:id="rId8"/>
    <p:sldId id="262" r:id="rId9"/>
    <p:sldId id="263" r:id="rId10"/>
    <p:sldId id="264" r:id="rId11"/>
    <p:sldId id="265" r:id="rId12"/>
    <p:sldId id="266" r:id="rId13"/>
    <p:sldId id="267" r:id="rId14"/>
    <p:sldId id="268" r:id="rId15"/>
    <p:sldId id="269"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07" d="100"/>
          <a:sy n="107" d="100"/>
        </p:scale>
        <p:origin x="-390"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26FF1C6-1C4B-4259-ADFB-222D9969DA7C}" type="datetimeFigureOut">
              <a:rPr lang="en-US" smtClean="0"/>
              <a:t>6/9/2007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3894F12-091E-43A3-A2D0-AB52D2F63FED}"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3894F12-091E-43A3-A2D0-AB52D2F63FED}" type="slidenum">
              <a:rPr lang="en-US" smtClean="0"/>
              <a:t>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537FDEE3-DB5B-4C17-BCD5-3BEDB2E1BAD9}" type="datetimeFigureOut">
              <a:rPr lang="en-US" smtClean="0"/>
              <a:t>6/9/2007</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5F4574AA-ACAF-41C8-8499-944463161F14}"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537FDEE3-DB5B-4C17-BCD5-3BEDB2E1BAD9}" type="datetimeFigureOut">
              <a:rPr lang="en-US" smtClean="0"/>
              <a:t>6/9/2007</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5F4574AA-ACAF-41C8-8499-944463161F14}"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537FDEE3-DB5B-4C17-BCD5-3BEDB2E1BAD9}" type="datetimeFigureOut">
              <a:rPr lang="en-US" smtClean="0"/>
              <a:t>6/9/2007</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5F4574AA-ACAF-41C8-8499-944463161F14}"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537FDEE3-DB5B-4C17-BCD5-3BEDB2E1BAD9}" type="datetimeFigureOut">
              <a:rPr lang="en-US" smtClean="0"/>
              <a:t>6/9/2007</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5F4574AA-ACAF-41C8-8499-944463161F14}" type="slidenum">
              <a:rPr lang="en-US" smtClean="0"/>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537FDEE3-DB5B-4C17-BCD5-3BEDB2E1BAD9}" type="datetimeFigureOut">
              <a:rPr lang="en-US" smtClean="0"/>
              <a:t>6/9/2007</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5F4574AA-ACAF-41C8-8499-944463161F14}" type="slidenum">
              <a:rPr lang="en-US" smtClean="0"/>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537FDEE3-DB5B-4C17-BCD5-3BEDB2E1BAD9}" type="datetimeFigureOut">
              <a:rPr lang="en-US" smtClean="0"/>
              <a:t>6/9/2007</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5F4574AA-ACAF-41C8-8499-944463161F14}" type="slidenum">
              <a:rPr lang="en-US" smtClean="0"/>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537FDEE3-DB5B-4C17-BCD5-3BEDB2E1BAD9}" type="datetimeFigureOut">
              <a:rPr lang="en-US" smtClean="0"/>
              <a:t>6/9/2007</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5F4574AA-ACAF-41C8-8499-944463161F14}"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537FDEE3-DB5B-4C17-BCD5-3BEDB2E1BAD9}" type="datetimeFigureOut">
              <a:rPr lang="en-US" smtClean="0"/>
              <a:t>6/9/2007</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5F4574AA-ACAF-41C8-8499-944463161F14}" type="slidenum">
              <a:rPr lang="en-US" smtClean="0"/>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537FDEE3-DB5B-4C17-BCD5-3BEDB2E1BAD9}" type="datetimeFigureOut">
              <a:rPr lang="en-US" smtClean="0"/>
              <a:t>6/9/2007</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5F4574AA-ACAF-41C8-8499-944463161F14}"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537FDEE3-DB5B-4C17-BCD5-3BEDB2E1BAD9}" type="datetimeFigureOut">
              <a:rPr lang="en-US" smtClean="0"/>
              <a:t>6/9/2007</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5F4574AA-ACAF-41C8-8499-944463161F14}"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537FDEE3-DB5B-4C17-BCD5-3BEDB2E1BAD9}" type="datetimeFigureOut">
              <a:rPr lang="en-US" smtClean="0"/>
              <a:t>6/9/2007</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5F4574AA-ACAF-41C8-8499-944463161F14}" type="slidenum">
              <a:rPr lang="en-US" smtClean="0"/>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537FDEE3-DB5B-4C17-BCD5-3BEDB2E1BAD9}" type="datetimeFigureOut">
              <a:rPr lang="en-US" smtClean="0"/>
              <a:t>6/9/2007</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5F4574AA-ACAF-41C8-8499-944463161F14}"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blogs.msdn.com/access" TargetMode="External"/><Relationship Id="rId2" Type="http://schemas.openxmlformats.org/officeDocument/2006/relationships/hyperlink" Target="http://office.microsoft.com/en-us/access/HA100154271033.aspx"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Access 2007: Collecting Data via Email</a:t>
            </a:r>
            <a:endParaRPr lang="en-US" dirty="0"/>
          </a:p>
        </p:txBody>
      </p:sp>
      <p:sp>
        <p:nvSpPr>
          <p:cNvPr id="3" name="Subtitle 2"/>
          <p:cNvSpPr>
            <a:spLocks noGrp="1"/>
          </p:cNvSpPr>
          <p:nvPr>
            <p:ph type="subTitle" idx="1"/>
          </p:nvPr>
        </p:nvSpPr>
        <p:spPr/>
        <p:txBody>
          <a:bodyPr/>
          <a:lstStyle/>
          <a:p>
            <a:r>
              <a:rPr lang="en-US" dirty="0" smtClean="0"/>
              <a:t>Mike Sullivan</a:t>
            </a:r>
          </a:p>
          <a:p>
            <a:r>
              <a:rPr lang="en-US" dirty="0" smtClean="0"/>
              <a:t>SDET, Microsoft</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Up to this point, each demo has been inserting new data</a:t>
            </a:r>
          </a:p>
          <a:p>
            <a:pPr lvl="1"/>
            <a:r>
              <a:rPr lang="en-US" dirty="0" smtClean="0"/>
              <a:t>Basically we started from scratch each time – we began with an empty database and filled it using Data Collection</a:t>
            </a:r>
          </a:p>
          <a:p>
            <a:r>
              <a:rPr lang="en-US" dirty="0" smtClean="0"/>
              <a:t>What if the data is already in my database, and I want to update it?</a:t>
            </a:r>
          </a:p>
        </p:txBody>
      </p:sp>
      <p:sp>
        <p:nvSpPr>
          <p:cNvPr id="3" name="Title 2"/>
          <p:cNvSpPr>
            <a:spLocks noGrp="1"/>
          </p:cNvSpPr>
          <p:nvPr>
            <p:ph type="title"/>
          </p:nvPr>
        </p:nvSpPr>
        <p:spPr/>
        <p:txBody>
          <a:bodyPr/>
          <a:lstStyle/>
          <a:p>
            <a:r>
              <a:rPr lang="en-US" dirty="0" smtClean="0"/>
              <a:t>Updating Existing Data</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2000"/>
                                        <p:tgtEl>
                                          <p:spTgt spid="2">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fade">
                                      <p:cBhvr>
                                        <p:cTn id="15" dur="20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r>
              <a:rPr lang="en-US" dirty="0" smtClean="0"/>
              <a:t>Recall that Data Collection allows you to update existing data in an Access database</a:t>
            </a:r>
            <a:br>
              <a:rPr lang="en-US" dirty="0" smtClean="0"/>
            </a:br>
            <a:endParaRPr lang="en-US" dirty="0" smtClean="0"/>
          </a:p>
          <a:p>
            <a:r>
              <a:rPr lang="en-US" dirty="0" smtClean="0"/>
              <a:t>Important requirement though!</a:t>
            </a:r>
          </a:p>
          <a:p>
            <a:pPr lvl="1"/>
            <a:r>
              <a:rPr lang="en-US" dirty="0" smtClean="0"/>
              <a:t>The table whose data is being updated must have an email address associated with each record – you can’t just type the email addresses into Outlook!</a:t>
            </a:r>
          </a:p>
          <a:p>
            <a:pPr lvl="2"/>
            <a:r>
              <a:rPr lang="en-US" dirty="0" smtClean="0"/>
              <a:t>This can be an email field inside the table, or a relation with another table that contains the addresses.</a:t>
            </a:r>
          </a:p>
          <a:p>
            <a:pPr lvl="2"/>
            <a:r>
              <a:rPr lang="en-US" dirty="0" smtClean="0"/>
              <a:t>Remember that you can collect data on queries too.  They work well if your conditions (for SQL lovers, your SELECT and WHERE clauses) can match up an email address to each record.</a:t>
            </a:r>
          </a:p>
        </p:txBody>
      </p:sp>
      <p:sp>
        <p:nvSpPr>
          <p:cNvPr id="3" name="Title 2"/>
          <p:cNvSpPr>
            <a:spLocks noGrp="1"/>
          </p:cNvSpPr>
          <p:nvPr>
            <p:ph type="title"/>
          </p:nvPr>
        </p:nvSpPr>
        <p:spPr/>
        <p:txBody>
          <a:bodyPr/>
          <a:lstStyle/>
          <a:p>
            <a:r>
              <a:rPr lang="en-US" dirty="0" smtClean="0"/>
              <a:t>Updating Existing Data</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2000"/>
                                        <p:tgtEl>
                                          <p:spTgt spid="2">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fade">
                                      <p:cBhvr>
                                        <p:cTn id="15" dur="2000"/>
                                        <p:tgtEl>
                                          <p:spTgt spid="2">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
                                            <p:txEl>
                                              <p:pRg st="3" end="3"/>
                                            </p:txEl>
                                          </p:spTgt>
                                        </p:tgtEl>
                                        <p:attrNameLst>
                                          <p:attrName>style.visibility</p:attrName>
                                        </p:attrNameLst>
                                      </p:cBhvr>
                                      <p:to>
                                        <p:strVal val="visible"/>
                                      </p:to>
                                    </p:set>
                                    <p:animEffect transition="in" filter="fade">
                                      <p:cBhvr>
                                        <p:cTn id="18" dur="2000"/>
                                        <p:tgtEl>
                                          <p:spTgt spid="2">
                                            <p:txEl>
                                              <p:pRg st="3" end="3"/>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animEffect transition="in" filter="fade">
                                      <p:cBhvr>
                                        <p:cTn id="21" dur="20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smtClean="0"/>
          </a:p>
        </p:txBody>
      </p:sp>
      <p:sp>
        <p:nvSpPr>
          <p:cNvPr id="3" name="Title 2"/>
          <p:cNvSpPr>
            <a:spLocks noGrp="1"/>
          </p:cNvSpPr>
          <p:nvPr>
            <p:ph type="title"/>
          </p:nvPr>
        </p:nvSpPr>
        <p:spPr/>
        <p:txBody>
          <a:bodyPr>
            <a:normAutofit fontScale="90000"/>
          </a:bodyPr>
          <a:lstStyle/>
          <a:p>
            <a:r>
              <a:rPr lang="en-US" dirty="0" smtClean="0"/>
              <a:t>Final Demo – Update Contact Info</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r>
              <a:rPr lang="en-US" dirty="0" smtClean="0"/>
              <a:t>Data Collection takes a lot of the drudge work out of data entry</a:t>
            </a:r>
          </a:p>
          <a:p>
            <a:pPr lvl="1"/>
            <a:r>
              <a:rPr lang="en-US" dirty="0" smtClean="0"/>
              <a:t>Basically, you’re distributing the work of inserting and updating data amongst those who actually “own” the data</a:t>
            </a:r>
          </a:p>
          <a:p>
            <a:r>
              <a:rPr lang="en-US" dirty="0" smtClean="0"/>
              <a:t>Since data is updated by those who own it, it’s likely more accurate than if you had done it yourself.</a:t>
            </a:r>
          </a:p>
          <a:p>
            <a:r>
              <a:rPr lang="en-US" dirty="0" smtClean="0"/>
              <a:t>Hopefully you’ll be able to come up with ways to use and apply data collection in your own databases.</a:t>
            </a:r>
            <a:endParaRPr lang="en-US" dirty="0" smtClean="0"/>
          </a:p>
        </p:txBody>
      </p:sp>
      <p:sp>
        <p:nvSpPr>
          <p:cNvPr id="3" name="Title 2"/>
          <p:cNvSpPr>
            <a:spLocks noGrp="1"/>
          </p:cNvSpPr>
          <p:nvPr>
            <p:ph type="title"/>
          </p:nvPr>
        </p:nvSpPr>
        <p:spPr/>
        <p:txBody>
          <a:bodyPr/>
          <a:lstStyle/>
          <a:p>
            <a:r>
              <a:rPr lang="en-US" dirty="0" smtClean="0"/>
              <a:t>Conclusion</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2000"/>
                                        <p:tgtEl>
                                          <p:spTgt spid="2">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fade">
                                      <p:cBhvr>
                                        <p:cTn id="15" dur="2000"/>
                                        <p:tgtEl>
                                          <p:spTgt spid="2">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
                                            <p:txEl>
                                              <p:pRg st="3" end="3"/>
                                            </p:txEl>
                                          </p:spTgt>
                                        </p:tgtEl>
                                        <p:attrNameLst>
                                          <p:attrName>style.visibility</p:attrName>
                                        </p:attrNameLst>
                                      </p:cBhvr>
                                      <p:to>
                                        <p:strVal val="visible"/>
                                      </p:to>
                                    </p:set>
                                    <p:animEffect transition="in" filter="fade">
                                      <p:cBhvr>
                                        <p:cTn id="20" dur="20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r>
              <a:rPr lang="en-US" dirty="0" smtClean="0"/>
              <a:t>Office Online – 23 page help file!</a:t>
            </a:r>
          </a:p>
          <a:p>
            <a:pPr lvl="1"/>
            <a:r>
              <a:rPr lang="en-US" dirty="0" smtClean="0">
                <a:hlinkClick r:id="rId2"/>
              </a:rPr>
              <a:t>http://</a:t>
            </a:r>
            <a:r>
              <a:rPr lang="en-US" dirty="0" smtClean="0">
                <a:hlinkClick r:id="rId2"/>
              </a:rPr>
              <a:t>office.microsoft.com/en-us/access/HA100154271033.aspx</a:t>
            </a:r>
            <a:endParaRPr lang="en-US" dirty="0" smtClean="0"/>
          </a:p>
          <a:p>
            <a:pPr lvl="1"/>
            <a:r>
              <a:rPr lang="en-US" dirty="0" smtClean="0"/>
              <a:t>Really thorough article – it should answer almost all of your questions about nitty-gritty specifics.</a:t>
            </a:r>
          </a:p>
          <a:p>
            <a:pPr lvl="1"/>
            <a:r>
              <a:rPr lang="en-US" dirty="0" smtClean="0"/>
              <a:t>Please give us feedback on this (and other) Office Online articles.</a:t>
            </a:r>
          </a:p>
          <a:p>
            <a:r>
              <a:rPr lang="en-US" dirty="0" smtClean="0"/>
              <a:t>The Access blog has an older posting on Data Collection</a:t>
            </a:r>
          </a:p>
          <a:p>
            <a:pPr lvl="1"/>
            <a:r>
              <a:rPr lang="en-US" dirty="0" smtClean="0">
                <a:hlinkClick r:id="rId3"/>
              </a:rPr>
              <a:t>http://blogs.msdn.com/access</a:t>
            </a:r>
            <a:endParaRPr lang="en-US" dirty="0" smtClean="0"/>
          </a:p>
          <a:p>
            <a:r>
              <a:rPr lang="en-US" dirty="0" smtClean="0"/>
              <a:t>Me!</a:t>
            </a:r>
          </a:p>
          <a:p>
            <a:pPr lvl="1"/>
            <a:r>
              <a:rPr lang="en-US" dirty="0" smtClean="0"/>
              <a:t>After the meeting</a:t>
            </a:r>
            <a:endParaRPr lang="en-US" dirty="0"/>
          </a:p>
        </p:txBody>
      </p:sp>
      <p:sp>
        <p:nvSpPr>
          <p:cNvPr id="3" name="Title 2"/>
          <p:cNvSpPr>
            <a:spLocks noGrp="1"/>
          </p:cNvSpPr>
          <p:nvPr>
            <p:ph type="title"/>
          </p:nvPr>
        </p:nvSpPr>
        <p:spPr/>
        <p:txBody>
          <a:bodyPr/>
          <a:lstStyle/>
          <a:p>
            <a:r>
              <a:rPr lang="en-US" dirty="0" smtClean="0"/>
              <a:t>Resources</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2000"/>
                                        <p:tgtEl>
                                          <p:spTgt spid="2">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fade">
                                      <p:cBhvr>
                                        <p:cTn id="13" dur="2000"/>
                                        <p:tgtEl>
                                          <p:spTgt spid="2">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3" end="3"/>
                                            </p:txEl>
                                          </p:spTgt>
                                        </p:tgtEl>
                                        <p:attrNameLst>
                                          <p:attrName>style.visibility</p:attrName>
                                        </p:attrNameLst>
                                      </p:cBhvr>
                                      <p:to>
                                        <p:strVal val="visible"/>
                                      </p:to>
                                    </p:set>
                                    <p:animEffect transition="in" filter="fade">
                                      <p:cBhvr>
                                        <p:cTn id="16" dur="2000"/>
                                        <p:tgtEl>
                                          <p:spTgt spid="2">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animEffect transition="in" filter="fade">
                                      <p:cBhvr>
                                        <p:cTn id="21" dur="2000"/>
                                        <p:tgtEl>
                                          <p:spTgt spid="2">
                                            <p:txEl>
                                              <p:pRg st="4" end="4"/>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
                                            <p:txEl>
                                              <p:pRg st="5" end="5"/>
                                            </p:txEl>
                                          </p:spTgt>
                                        </p:tgtEl>
                                        <p:attrNameLst>
                                          <p:attrName>style.visibility</p:attrName>
                                        </p:attrNameLst>
                                      </p:cBhvr>
                                      <p:to>
                                        <p:strVal val="visible"/>
                                      </p:to>
                                    </p:set>
                                    <p:animEffect transition="in" filter="fade">
                                      <p:cBhvr>
                                        <p:cTn id="24" dur="2000"/>
                                        <p:tgtEl>
                                          <p:spTgt spid="2">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
                                            <p:txEl>
                                              <p:pRg st="6" end="6"/>
                                            </p:txEl>
                                          </p:spTgt>
                                        </p:tgtEl>
                                        <p:attrNameLst>
                                          <p:attrName>style.visibility</p:attrName>
                                        </p:attrNameLst>
                                      </p:cBhvr>
                                      <p:to>
                                        <p:strVal val="visible"/>
                                      </p:to>
                                    </p:set>
                                    <p:animEffect transition="in" filter="fade">
                                      <p:cBhvr>
                                        <p:cTn id="29" dur="2000"/>
                                        <p:tgtEl>
                                          <p:spTgt spid="2">
                                            <p:txEl>
                                              <p:pRg st="6" end="6"/>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
                                            <p:txEl>
                                              <p:pRg st="7" end="7"/>
                                            </p:txEl>
                                          </p:spTgt>
                                        </p:tgtEl>
                                        <p:attrNameLst>
                                          <p:attrName>style.visibility</p:attrName>
                                        </p:attrNameLst>
                                      </p:cBhvr>
                                      <p:to>
                                        <p:strVal val="visible"/>
                                      </p:to>
                                    </p:set>
                                    <p:animEffect transition="in" filter="fade">
                                      <p:cBhvr>
                                        <p:cTn id="32" dur="20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Any remaining questions?</a:t>
            </a:r>
            <a:endParaRPr lang="en-US" dirty="0"/>
          </a:p>
        </p:txBody>
      </p:sp>
      <p:sp>
        <p:nvSpPr>
          <p:cNvPr id="3" name="Title 2"/>
          <p:cNvSpPr>
            <a:spLocks noGrp="1"/>
          </p:cNvSpPr>
          <p:nvPr>
            <p:ph type="title"/>
          </p:nvPr>
        </p:nvSpPr>
        <p:spPr/>
        <p:txBody>
          <a:bodyPr>
            <a:normAutofit/>
          </a:bodyPr>
          <a:lstStyle/>
          <a:p>
            <a:r>
              <a:rPr lang="en-US" dirty="0" smtClean="0"/>
              <a:t>Thanks for coming!</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Introduction to Data Collection</a:t>
            </a:r>
          </a:p>
          <a:p>
            <a:pPr lvl="1"/>
            <a:r>
              <a:rPr lang="en-US" dirty="0" smtClean="0"/>
              <a:t>What it is, software requirements, etc</a:t>
            </a:r>
          </a:p>
          <a:p>
            <a:r>
              <a:rPr lang="en-US" dirty="0" smtClean="0"/>
              <a:t>Demo #1</a:t>
            </a:r>
          </a:p>
          <a:p>
            <a:r>
              <a:rPr lang="en-US" dirty="0" smtClean="0"/>
              <a:t>Types of Data Collection Forms</a:t>
            </a:r>
          </a:p>
          <a:p>
            <a:r>
              <a:rPr lang="en-US" dirty="0" smtClean="0"/>
              <a:t>Processing Data Collection Messages</a:t>
            </a:r>
          </a:p>
          <a:p>
            <a:r>
              <a:rPr lang="en-US" dirty="0" smtClean="0"/>
              <a:t>Demo #2</a:t>
            </a:r>
          </a:p>
          <a:p>
            <a:r>
              <a:rPr lang="en-US" dirty="0" smtClean="0"/>
              <a:t>Updating Existing Info with Data Collection</a:t>
            </a:r>
          </a:p>
          <a:p>
            <a:r>
              <a:rPr lang="en-US" dirty="0" smtClean="0"/>
              <a:t>Demo #3</a:t>
            </a:r>
          </a:p>
          <a:p>
            <a:r>
              <a:rPr lang="en-US" dirty="0" smtClean="0"/>
              <a:t>Conclusion</a:t>
            </a:r>
            <a:endParaRPr lang="en-US" dirty="0"/>
          </a:p>
        </p:txBody>
      </p:sp>
      <p:sp>
        <p:nvSpPr>
          <p:cNvPr id="3" name="Title 2"/>
          <p:cNvSpPr>
            <a:spLocks noGrp="1"/>
          </p:cNvSpPr>
          <p:nvPr>
            <p:ph type="title"/>
          </p:nvPr>
        </p:nvSpPr>
        <p:spPr/>
        <p:txBody>
          <a:bodyPr/>
          <a:lstStyle/>
          <a:p>
            <a:r>
              <a:rPr lang="en-US" dirty="0" smtClean="0"/>
              <a:t>Agenda</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smtClean="0"/>
              <a:t>New Access feature that allows users to obtain new data and update existing data in an Access database through email</a:t>
            </a:r>
          </a:p>
          <a:p>
            <a:r>
              <a:rPr lang="en-US" dirty="0" smtClean="0"/>
              <a:t>Basically, database owners request new data (or updates to existing data) from others</a:t>
            </a:r>
          </a:p>
          <a:p>
            <a:r>
              <a:rPr lang="en-US" dirty="0" smtClean="0"/>
              <a:t>Works well when the data you’re working with “belongs” to other people</a:t>
            </a:r>
          </a:p>
          <a:p>
            <a:pPr lvl="1"/>
            <a:r>
              <a:rPr lang="en-US" dirty="0" smtClean="0"/>
              <a:t>Surveys</a:t>
            </a:r>
          </a:p>
          <a:p>
            <a:pPr lvl="1"/>
            <a:r>
              <a:rPr lang="en-US" dirty="0" smtClean="0"/>
              <a:t>Asset Tracking</a:t>
            </a:r>
          </a:p>
          <a:p>
            <a:pPr lvl="1"/>
            <a:r>
              <a:rPr lang="en-US" dirty="0" smtClean="0"/>
              <a:t>Contact Information</a:t>
            </a:r>
          </a:p>
        </p:txBody>
      </p:sp>
      <p:sp>
        <p:nvSpPr>
          <p:cNvPr id="3" name="Title 2"/>
          <p:cNvSpPr>
            <a:spLocks noGrp="1"/>
          </p:cNvSpPr>
          <p:nvPr>
            <p:ph type="title"/>
          </p:nvPr>
        </p:nvSpPr>
        <p:spPr/>
        <p:txBody>
          <a:bodyPr/>
          <a:lstStyle/>
          <a:p>
            <a:r>
              <a:rPr lang="en-US" dirty="0" smtClean="0"/>
              <a:t>What is Data Collection?</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20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2000"/>
                                        <p:tgtEl>
                                          <p:spTgt spid="2">
                                            <p:txEl>
                                              <p:pRg st="2" end="2"/>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
                                            <p:txEl>
                                              <p:pRg st="3" end="3"/>
                                            </p:txEl>
                                          </p:spTgt>
                                        </p:tgtEl>
                                        <p:attrNameLst>
                                          <p:attrName>style.visibility</p:attrName>
                                        </p:attrNameLst>
                                      </p:cBhvr>
                                      <p:to>
                                        <p:strVal val="visible"/>
                                      </p:to>
                                    </p:set>
                                    <p:animEffect transition="in" filter="fade">
                                      <p:cBhvr>
                                        <p:cTn id="20" dur="2000"/>
                                        <p:tgtEl>
                                          <p:spTgt spid="2">
                                            <p:txEl>
                                              <p:pRg st="3" end="3"/>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Effect transition="in" filter="fade">
                                      <p:cBhvr>
                                        <p:cTn id="23" dur="2000"/>
                                        <p:tgtEl>
                                          <p:spTgt spid="2">
                                            <p:txEl>
                                              <p:pRg st="4" end="4"/>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
                                            <p:txEl>
                                              <p:pRg st="5" end="5"/>
                                            </p:txEl>
                                          </p:spTgt>
                                        </p:tgtEl>
                                        <p:attrNameLst>
                                          <p:attrName>style.visibility</p:attrName>
                                        </p:attrNameLst>
                                      </p:cBhvr>
                                      <p:to>
                                        <p:strVal val="visible"/>
                                      </p:to>
                                    </p:set>
                                    <p:animEffect transition="in" filter="fade">
                                      <p:cBhvr>
                                        <p:cTn id="26" dur="20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Using an Access wizard, database admin sends a request for data to a list of recipients</a:t>
            </a:r>
          </a:p>
          <a:p>
            <a:r>
              <a:rPr lang="en-US" dirty="0" smtClean="0"/>
              <a:t>Recipients receive email</a:t>
            </a:r>
          </a:p>
          <a:p>
            <a:pPr lvl="1"/>
            <a:r>
              <a:rPr lang="en-US" dirty="0" smtClean="0"/>
              <a:t>If requesting new data, a recipient will reply to the mail and fill out a form contained within the mail</a:t>
            </a:r>
          </a:p>
          <a:p>
            <a:pPr lvl="1"/>
            <a:r>
              <a:rPr lang="en-US" dirty="0" smtClean="0"/>
              <a:t>If an update is requested, the form within the reply will be pre-filled with existing data, and recipient will update or add to it as necessary</a:t>
            </a:r>
          </a:p>
          <a:p>
            <a:r>
              <a:rPr lang="en-US" dirty="0" smtClean="0"/>
              <a:t>Replies are processed as they arrive, and data is added to your Access database</a:t>
            </a:r>
          </a:p>
        </p:txBody>
      </p:sp>
      <p:sp>
        <p:nvSpPr>
          <p:cNvPr id="3" name="Title 2"/>
          <p:cNvSpPr>
            <a:spLocks noGrp="1"/>
          </p:cNvSpPr>
          <p:nvPr>
            <p:ph type="title"/>
          </p:nvPr>
        </p:nvSpPr>
        <p:spPr/>
        <p:txBody>
          <a:bodyPr/>
          <a:lstStyle/>
          <a:p>
            <a:r>
              <a:rPr lang="en-US" dirty="0" smtClean="0"/>
              <a:t>Basic Steps to Collect Data</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2000"/>
                                        <p:tgtEl>
                                          <p:spTgt spid="2">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fade">
                                      <p:cBhvr>
                                        <p:cTn id="15" dur="2000"/>
                                        <p:tgtEl>
                                          <p:spTgt spid="2">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
                                            <p:txEl>
                                              <p:pRg st="3" end="3"/>
                                            </p:txEl>
                                          </p:spTgt>
                                        </p:tgtEl>
                                        <p:attrNameLst>
                                          <p:attrName>style.visibility</p:attrName>
                                        </p:attrNameLst>
                                      </p:cBhvr>
                                      <p:to>
                                        <p:strVal val="visible"/>
                                      </p:to>
                                    </p:set>
                                    <p:animEffect transition="in" filter="fade">
                                      <p:cBhvr>
                                        <p:cTn id="18" dur="2000"/>
                                        <p:tgtEl>
                                          <p:spTgt spid="2">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Effect transition="in" filter="fade">
                                      <p:cBhvr>
                                        <p:cTn id="23" dur="20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229600" cy="4995672"/>
          </a:xfrm>
        </p:spPr>
        <p:txBody>
          <a:bodyPr>
            <a:normAutofit fontScale="85000" lnSpcReduction="20000"/>
          </a:bodyPr>
          <a:lstStyle/>
          <a:p>
            <a:r>
              <a:rPr lang="en-US" dirty="0" smtClean="0"/>
              <a:t>Database owner</a:t>
            </a:r>
          </a:p>
          <a:p>
            <a:pPr lvl="1"/>
            <a:r>
              <a:rPr lang="en-US" dirty="0" smtClean="0"/>
              <a:t>Access 2007</a:t>
            </a:r>
          </a:p>
          <a:p>
            <a:pPr lvl="2"/>
            <a:r>
              <a:rPr lang="en-US" dirty="0" smtClean="0"/>
              <a:t>Databases need not be 2007 format (</a:t>
            </a:r>
            <a:r>
              <a:rPr lang="en-US" dirty="0" err="1" smtClean="0"/>
              <a:t>accdb</a:t>
            </a:r>
            <a:r>
              <a:rPr lang="en-US" dirty="0" smtClean="0"/>
              <a:t>).  2003 and earlier formats (</a:t>
            </a:r>
            <a:r>
              <a:rPr lang="en-US" dirty="0" err="1" smtClean="0"/>
              <a:t>mdb</a:t>
            </a:r>
            <a:r>
              <a:rPr lang="en-US" dirty="0" smtClean="0"/>
              <a:t>) work fine.</a:t>
            </a:r>
          </a:p>
          <a:p>
            <a:pPr lvl="1"/>
            <a:r>
              <a:rPr lang="en-US" dirty="0" smtClean="0"/>
              <a:t>Outlook 2007</a:t>
            </a:r>
          </a:p>
          <a:p>
            <a:pPr lvl="2"/>
            <a:r>
              <a:rPr lang="en-US" dirty="0" smtClean="0"/>
              <a:t>Needed to send and receive email, and for automatic processing of replies.  Exchange is not required – POP3 and IMAP work fine.</a:t>
            </a:r>
          </a:p>
          <a:p>
            <a:pPr lvl="1"/>
            <a:r>
              <a:rPr lang="en-US" dirty="0" smtClean="0"/>
              <a:t>Optional: InfoPath 2007</a:t>
            </a:r>
          </a:p>
          <a:p>
            <a:pPr lvl="2"/>
            <a:r>
              <a:rPr lang="en-US" dirty="0" smtClean="0"/>
              <a:t>Required if sending an InfoPath data collection form (we’ll get to different kinds of forms later on)</a:t>
            </a:r>
          </a:p>
          <a:p>
            <a:r>
              <a:rPr lang="en-US" dirty="0" smtClean="0"/>
              <a:t>Recipients</a:t>
            </a:r>
          </a:p>
          <a:p>
            <a:pPr lvl="1"/>
            <a:r>
              <a:rPr lang="en-US" dirty="0" smtClean="0"/>
              <a:t>An email client capable of sending and receiving HTML email</a:t>
            </a:r>
          </a:p>
          <a:p>
            <a:pPr lvl="2"/>
            <a:r>
              <a:rPr lang="en-US" dirty="0" smtClean="0"/>
              <a:t>Outlook, Hotmail, Gmail, Yahoo! Mail are all examples</a:t>
            </a:r>
            <a:br>
              <a:rPr lang="en-US" dirty="0" smtClean="0"/>
            </a:br>
            <a:endParaRPr lang="en-US" dirty="0" smtClean="0"/>
          </a:p>
          <a:p>
            <a:pPr lvl="1"/>
            <a:r>
              <a:rPr lang="en-US" dirty="0" smtClean="0"/>
              <a:t>If InfoPath form is used, recipient must be using Outlook 2007 to receive the email, and must have InfoPath 2007 on the machine.  Again, we’ll get to what this means later on.</a:t>
            </a:r>
          </a:p>
          <a:p>
            <a:pPr lvl="2"/>
            <a:endParaRPr lang="en-US" dirty="0" smtClean="0"/>
          </a:p>
        </p:txBody>
      </p:sp>
      <p:sp>
        <p:nvSpPr>
          <p:cNvPr id="3" name="Title 2"/>
          <p:cNvSpPr>
            <a:spLocks noGrp="1"/>
          </p:cNvSpPr>
          <p:nvPr>
            <p:ph type="title"/>
          </p:nvPr>
        </p:nvSpPr>
        <p:spPr/>
        <p:txBody>
          <a:bodyPr>
            <a:normAutofit/>
          </a:bodyPr>
          <a:lstStyle/>
          <a:p>
            <a:r>
              <a:rPr lang="en-US" dirty="0" smtClean="0"/>
              <a:t>Prerequisites</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2000"/>
                                        <p:tgtEl>
                                          <p:spTgt spid="2">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fade">
                                      <p:cBhvr>
                                        <p:cTn id="13" dur="2000"/>
                                        <p:tgtEl>
                                          <p:spTgt spid="2">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3" end="3"/>
                                            </p:txEl>
                                          </p:spTgt>
                                        </p:tgtEl>
                                        <p:attrNameLst>
                                          <p:attrName>style.visibility</p:attrName>
                                        </p:attrNameLst>
                                      </p:cBhvr>
                                      <p:to>
                                        <p:strVal val="visible"/>
                                      </p:to>
                                    </p:set>
                                    <p:animEffect transition="in" filter="fade">
                                      <p:cBhvr>
                                        <p:cTn id="16" dur="2000"/>
                                        <p:tgtEl>
                                          <p:spTgt spid="2">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Effect transition="in" filter="fade">
                                      <p:cBhvr>
                                        <p:cTn id="19" dur="2000"/>
                                        <p:tgtEl>
                                          <p:spTgt spid="2">
                                            <p:txEl>
                                              <p:pRg st="4" end="4"/>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5" end="5"/>
                                            </p:txEl>
                                          </p:spTgt>
                                        </p:tgtEl>
                                        <p:attrNameLst>
                                          <p:attrName>style.visibility</p:attrName>
                                        </p:attrNameLst>
                                      </p:cBhvr>
                                      <p:to>
                                        <p:strVal val="visible"/>
                                      </p:to>
                                    </p:set>
                                    <p:animEffect transition="in" filter="fade">
                                      <p:cBhvr>
                                        <p:cTn id="22" dur="2000"/>
                                        <p:tgtEl>
                                          <p:spTgt spid="2">
                                            <p:txEl>
                                              <p:pRg st="5" end="5"/>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animEffect transition="in" filter="fade">
                                      <p:cBhvr>
                                        <p:cTn id="25" dur="2000"/>
                                        <p:tgtEl>
                                          <p:spTgt spid="2">
                                            <p:txEl>
                                              <p:pRg st="6" end="6"/>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2">
                                            <p:txEl>
                                              <p:pRg st="7" end="7"/>
                                            </p:txEl>
                                          </p:spTgt>
                                        </p:tgtEl>
                                        <p:attrNameLst>
                                          <p:attrName>style.visibility</p:attrName>
                                        </p:attrNameLst>
                                      </p:cBhvr>
                                      <p:to>
                                        <p:strVal val="visible"/>
                                      </p:to>
                                    </p:set>
                                    <p:animEffect transition="in" filter="fade">
                                      <p:cBhvr>
                                        <p:cTn id="30" dur="2000"/>
                                        <p:tgtEl>
                                          <p:spTgt spid="2">
                                            <p:txEl>
                                              <p:pRg st="7" end="7"/>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
                                            <p:txEl>
                                              <p:pRg st="8" end="8"/>
                                            </p:txEl>
                                          </p:spTgt>
                                        </p:tgtEl>
                                        <p:attrNameLst>
                                          <p:attrName>style.visibility</p:attrName>
                                        </p:attrNameLst>
                                      </p:cBhvr>
                                      <p:to>
                                        <p:strVal val="visible"/>
                                      </p:to>
                                    </p:set>
                                    <p:animEffect transition="in" filter="fade">
                                      <p:cBhvr>
                                        <p:cTn id="33" dur="2000"/>
                                        <p:tgtEl>
                                          <p:spTgt spid="2">
                                            <p:txEl>
                                              <p:pRg st="8" end="8"/>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
                                            <p:txEl>
                                              <p:pRg st="9" end="9"/>
                                            </p:txEl>
                                          </p:spTgt>
                                        </p:tgtEl>
                                        <p:attrNameLst>
                                          <p:attrName>style.visibility</p:attrName>
                                        </p:attrNameLst>
                                      </p:cBhvr>
                                      <p:to>
                                        <p:strVal val="visible"/>
                                      </p:to>
                                    </p:set>
                                    <p:animEffect transition="in" filter="fade">
                                      <p:cBhvr>
                                        <p:cTn id="36" dur="2000"/>
                                        <p:tgtEl>
                                          <p:spTgt spid="2">
                                            <p:txEl>
                                              <p:pRg st="9" end="9"/>
                                            </p:tx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
                                            <p:txEl>
                                              <p:pRg st="10" end="10"/>
                                            </p:txEl>
                                          </p:spTgt>
                                        </p:tgtEl>
                                        <p:attrNameLst>
                                          <p:attrName>style.visibility</p:attrName>
                                        </p:attrNameLst>
                                      </p:cBhvr>
                                      <p:to>
                                        <p:strVal val="visible"/>
                                      </p:to>
                                    </p:set>
                                    <p:animEffect transition="in" filter="fade">
                                      <p:cBhvr>
                                        <p:cTn id="39" dur="2000"/>
                                        <p:tgtEl>
                                          <p:spTgt spid="2">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endParaRPr lang="en-US" dirty="0" smtClean="0"/>
          </a:p>
        </p:txBody>
      </p:sp>
      <p:sp>
        <p:nvSpPr>
          <p:cNvPr id="3" name="Title 2"/>
          <p:cNvSpPr>
            <a:spLocks noGrp="1"/>
          </p:cNvSpPr>
          <p:nvPr>
            <p:ph type="title"/>
          </p:nvPr>
        </p:nvSpPr>
        <p:spPr/>
        <p:txBody>
          <a:bodyPr/>
          <a:lstStyle/>
          <a:p>
            <a:r>
              <a:rPr lang="en-US" dirty="0" smtClean="0"/>
              <a:t>First Demo – Sending a Survey</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The last example used an HTML form</a:t>
            </a:r>
          </a:p>
          <a:p>
            <a:pPr lvl="1"/>
            <a:r>
              <a:rPr lang="en-US" dirty="0" smtClean="0"/>
              <a:t>Nearly anyone can send and receive HTML mail</a:t>
            </a:r>
            <a:endParaRPr lang="en-US" dirty="0" smtClean="0"/>
          </a:p>
          <a:p>
            <a:r>
              <a:rPr lang="en-US" dirty="0" smtClean="0"/>
              <a:t>The second reply you sent had invalid data.</a:t>
            </a:r>
          </a:p>
          <a:p>
            <a:pPr lvl="1"/>
            <a:r>
              <a:rPr lang="en-US" dirty="0" smtClean="0"/>
              <a:t>Is there any way we can provide some basic data validation?</a:t>
            </a:r>
          </a:p>
          <a:p>
            <a:r>
              <a:rPr lang="en-US" dirty="0" smtClean="0"/>
              <a:t>Yes!  InfoPath Forms</a:t>
            </a:r>
          </a:p>
          <a:p>
            <a:pPr lvl="1"/>
            <a:r>
              <a:rPr lang="en-US" dirty="0" smtClean="0"/>
              <a:t>Provide validation of data on the client’s side (data type mismatches, data that’s out of range, etc).</a:t>
            </a:r>
          </a:p>
          <a:p>
            <a:pPr lvl="1"/>
            <a:r>
              <a:rPr lang="en-US" dirty="0" smtClean="0"/>
              <a:t>Also provide better controls on the form itself</a:t>
            </a:r>
          </a:p>
          <a:p>
            <a:pPr lvl="2"/>
            <a:r>
              <a:rPr lang="en-US" dirty="0" smtClean="0"/>
              <a:t>Lookup fields have drop-down lists</a:t>
            </a:r>
          </a:p>
          <a:p>
            <a:pPr lvl="2"/>
            <a:r>
              <a:rPr lang="en-US" dirty="0" smtClean="0"/>
              <a:t>Boolean (Yes/No) fields have checkboxes</a:t>
            </a:r>
          </a:p>
        </p:txBody>
      </p:sp>
      <p:sp>
        <p:nvSpPr>
          <p:cNvPr id="3" name="Title 2"/>
          <p:cNvSpPr>
            <a:spLocks noGrp="1"/>
          </p:cNvSpPr>
          <p:nvPr>
            <p:ph type="title"/>
          </p:nvPr>
        </p:nvSpPr>
        <p:spPr/>
        <p:txBody>
          <a:bodyPr>
            <a:normAutofit fontScale="90000"/>
          </a:bodyPr>
          <a:lstStyle/>
          <a:p>
            <a:r>
              <a:rPr lang="en-US" dirty="0" smtClean="0"/>
              <a:t>So what’s with the different forms?</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2000"/>
                                        <p:tgtEl>
                                          <p:spTgt spid="2">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fade">
                                      <p:cBhvr>
                                        <p:cTn id="15" dur="2000"/>
                                        <p:tgtEl>
                                          <p:spTgt spid="2">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
                                            <p:txEl>
                                              <p:pRg st="3" end="3"/>
                                            </p:txEl>
                                          </p:spTgt>
                                        </p:tgtEl>
                                        <p:attrNameLst>
                                          <p:attrName>style.visibility</p:attrName>
                                        </p:attrNameLst>
                                      </p:cBhvr>
                                      <p:to>
                                        <p:strVal val="visible"/>
                                      </p:to>
                                    </p:set>
                                    <p:animEffect transition="in" filter="fade">
                                      <p:cBhvr>
                                        <p:cTn id="18" dur="2000"/>
                                        <p:tgtEl>
                                          <p:spTgt spid="2">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Effect transition="in" filter="fade">
                                      <p:cBhvr>
                                        <p:cTn id="23" dur="2000"/>
                                        <p:tgtEl>
                                          <p:spTgt spid="2">
                                            <p:txEl>
                                              <p:pRg st="4" end="4"/>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
                                            <p:txEl>
                                              <p:pRg st="5" end="5"/>
                                            </p:txEl>
                                          </p:spTgt>
                                        </p:tgtEl>
                                        <p:attrNameLst>
                                          <p:attrName>style.visibility</p:attrName>
                                        </p:attrNameLst>
                                      </p:cBhvr>
                                      <p:to>
                                        <p:strVal val="visible"/>
                                      </p:to>
                                    </p:set>
                                    <p:animEffect transition="in" filter="fade">
                                      <p:cBhvr>
                                        <p:cTn id="26" dur="2000"/>
                                        <p:tgtEl>
                                          <p:spTgt spid="2">
                                            <p:txEl>
                                              <p:pRg st="5" end="5"/>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
                                            <p:txEl>
                                              <p:pRg st="6" end="6"/>
                                            </p:txEl>
                                          </p:spTgt>
                                        </p:tgtEl>
                                        <p:attrNameLst>
                                          <p:attrName>style.visibility</p:attrName>
                                        </p:attrNameLst>
                                      </p:cBhvr>
                                      <p:to>
                                        <p:strVal val="visible"/>
                                      </p:to>
                                    </p:set>
                                    <p:animEffect transition="in" filter="fade">
                                      <p:cBhvr>
                                        <p:cTn id="29" dur="2000"/>
                                        <p:tgtEl>
                                          <p:spTgt spid="2">
                                            <p:txEl>
                                              <p:pRg st="6" end="6"/>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
                                            <p:txEl>
                                              <p:pRg st="7" end="7"/>
                                            </p:txEl>
                                          </p:spTgt>
                                        </p:tgtEl>
                                        <p:attrNameLst>
                                          <p:attrName>style.visibility</p:attrName>
                                        </p:attrNameLst>
                                      </p:cBhvr>
                                      <p:to>
                                        <p:strVal val="visible"/>
                                      </p:to>
                                    </p:set>
                                    <p:animEffect transition="in" filter="fade">
                                      <p:cBhvr>
                                        <p:cTn id="32" dur="2000"/>
                                        <p:tgtEl>
                                          <p:spTgt spid="2">
                                            <p:txEl>
                                              <p:pRg st="7" end="7"/>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
                                            <p:txEl>
                                              <p:pRg st="8" end="8"/>
                                            </p:txEl>
                                          </p:spTgt>
                                        </p:tgtEl>
                                        <p:attrNameLst>
                                          <p:attrName>style.visibility</p:attrName>
                                        </p:attrNameLst>
                                      </p:cBhvr>
                                      <p:to>
                                        <p:strVal val="visible"/>
                                      </p:to>
                                    </p:set>
                                    <p:animEffect transition="in" filter="fade">
                                      <p:cBhvr>
                                        <p:cTn id="35" dur="20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The survey had all replies auto processed</a:t>
            </a:r>
          </a:p>
          <a:p>
            <a:pPr lvl="1"/>
            <a:r>
              <a:rPr lang="en-US" dirty="0" smtClean="0"/>
              <a:t>This meant that once the mail was received, the data was automatically inserted into the database without any action necessary on the owner’s side</a:t>
            </a:r>
          </a:p>
          <a:p>
            <a:r>
              <a:rPr lang="en-US" dirty="0" smtClean="0"/>
              <a:t>What if I wanted to review each reply as it came in?</a:t>
            </a:r>
          </a:p>
          <a:p>
            <a:pPr lvl="1"/>
            <a:r>
              <a:rPr lang="en-US" dirty="0" smtClean="0"/>
              <a:t>Simply leave the box for auto-processing unchecked while completing the wizard.</a:t>
            </a:r>
          </a:p>
          <a:p>
            <a:pPr lvl="1"/>
            <a:r>
              <a:rPr lang="en-US" dirty="0" smtClean="0"/>
              <a:t>Outlook will forward the reply to the folder you specify, allowing you to manually review each message before importing the data.</a:t>
            </a:r>
            <a:endParaRPr lang="en-US" dirty="0"/>
          </a:p>
        </p:txBody>
      </p:sp>
      <p:sp>
        <p:nvSpPr>
          <p:cNvPr id="3" name="Title 2"/>
          <p:cNvSpPr>
            <a:spLocks noGrp="1"/>
          </p:cNvSpPr>
          <p:nvPr>
            <p:ph type="title"/>
          </p:nvPr>
        </p:nvSpPr>
        <p:spPr/>
        <p:txBody>
          <a:bodyPr>
            <a:normAutofit/>
          </a:bodyPr>
          <a:lstStyle/>
          <a:p>
            <a:r>
              <a:rPr lang="en-US" dirty="0" smtClean="0"/>
              <a:t>Processing Options</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2000"/>
                                        <p:tgtEl>
                                          <p:spTgt spid="2">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2000"/>
                                        <p:tgtEl>
                                          <p:spTgt spid="2">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fade">
                                      <p:cBhvr>
                                        <p:cTn id="15" dur="2000"/>
                                        <p:tgtEl>
                                          <p:spTgt spid="2">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
                                            <p:txEl>
                                              <p:pRg st="3" end="3"/>
                                            </p:txEl>
                                          </p:spTgt>
                                        </p:tgtEl>
                                        <p:attrNameLst>
                                          <p:attrName>style.visibility</p:attrName>
                                        </p:attrNameLst>
                                      </p:cBhvr>
                                      <p:to>
                                        <p:strVal val="visible"/>
                                      </p:to>
                                    </p:set>
                                    <p:animEffect transition="in" filter="fade">
                                      <p:cBhvr>
                                        <p:cTn id="18" dur="2000"/>
                                        <p:tgtEl>
                                          <p:spTgt spid="2">
                                            <p:txEl>
                                              <p:pRg st="3" end="3"/>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animEffect transition="in" filter="fade">
                                      <p:cBhvr>
                                        <p:cTn id="21" dur="20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For this demo, we’ll use an InfoPath form and have replies manually processed</a:t>
            </a:r>
            <a:br>
              <a:rPr lang="en-US" dirty="0" smtClean="0"/>
            </a:br>
            <a:endParaRPr lang="en-US" dirty="0" smtClean="0"/>
          </a:p>
          <a:p>
            <a:r>
              <a:rPr lang="en-US" dirty="0" smtClean="0"/>
              <a:t>Remember, when using an InfoPath form, the recipient must be using Outlook 2007 for email and have InfoPath 2007 installed on the machine.</a:t>
            </a:r>
            <a:endParaRPr lang="en-US" dirty="0"/>
          </a:p>
        </p:txBody>
      </p:sp>
      <p:sp>
        <p:nvSpPr>
          <p:cNvPr id="3" name="Title 2"/>
          <p:cNvSpPr>
            <a:spLocks noGrp="1"/>
          </p:cNvSpPr>
          <p:nvPr>
            <p:ph type="title"/>
          </p:nvPr>
        </p:nvSpPr>
        <p:spPr/>
        <p:txBody>
          <a:bodyPr/>
          <a:lstStyle/>
          <a:p>
            <a:r>
              <a:rPr lang="en-US" dirty="0" smtClean="0"/>
              <a:t>Second Demo – Asset Tracking</a:t>
            </a:r>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1765</TotalTime>
  <Words>711</Words>
  <Application>Microsoft Office PowerPoint</Application>
  <PresentationFormat>On-screen Show (4:3)</PresentationFormat>
  <Paragraphs>86</Paragraphs>
  <Slides>15</Slides>
  <Notes>1</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Concourse</vt:lpstr>
      <vt:lpstr>Access 2007: Collecting Data via Email</vt:lpstr>
      <vt:lpstr>Agenda</vt:lpstr>
      <vt:lpstr>What is Data Collection?</vt:lpstr>
      <vt:lpstr>Basic Steps to Collect Data</vt:lpstr>
      <vt:lpstr>Prerequisites</vt:lpstr>
      <vt:lpstr>First Demo – Sending a Survey</vt:lpstr>
      <vt:lpstr>So what’s with the different forms?</vt:lpstr>
      <vt:lpstr>Processing Options</vt:lpstr>
      <vt:lpstr>Second Demo – Asset Tracking</vt:lpstr>
      <vt:lpstr>Updating Existing Data</vt:lpstr>
      <vt:lpstr>Updating Existing Data</vt:lpstr>
      <vt:lpstr>Final Demo – Update Contact Info</vt:lpstr>
      <vt:lpstr>Conclusion</vt:lpstr>
      <vt:lpstr>Resources</vt:lpstr>
      <vt:lpstr>Thanks for coming!</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Collecting Access Data via Email</dc:title>
  <dc:creator>Mike</dc:creator>
  <cp:lastModifiedBy>Mike</cp:lastModifiedBy>
  <cp:revision>166</cp:revision>
  <dcterms:created xsi:type="dcterms:W3CDTF">2007-06-09T20:27:22Z</dcterms:created>
  <dcterms:modified xsi:type="dcterms:W3CDTF">2007-06-11T01:53:01Z</dcterms:modified>
</cp:coreProperties>
</file>