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7"/>
  </p:notesMasterIdLst>
  <p:sldIdLst>
    <p:sldId id="256" r:id="rId2"/>
    <p:sldId id="264" r:id="rId3"/>
    <p:sldId id="296" r:id="rId4"/>
    <p:sldId id="266" r:id="rId5"/>
    <p:sldId id="267" r:id="rId6"/>
    <p:sldId id="268" r:id="rId7"/>
    <p:sldId id="269" r:id="rId8"/>
    <p:sldId id="270" r:id="rId9"/>
    <p:sldId id="265" r:id="rId10"/>
    <p:sldId id="271" r:id="rId11"/>
    <p:sldId id="272" r:id="rId12"/>
    <p:sldId id="273" r:id="rId13"/>
    <p:sldId id="28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4" r:id="rId23"/>
    <p:sldId id="282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63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66" autoAdjust="0"/>
  </p:normalViewPr>
  <p:slideViewPr>
    <p:cSldViewPr>
      <p:cViewPr varScale="1">
        <p:scale>
          <a:sx n="87" d="100"/>
          <a:sy n="87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78158A-4326-4205-AD5D-84CF79D7D35E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14581-A63B-4E3B-9190-8FC9F65C4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50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14581-A63B-4E3B-9190-8FC9F65C431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5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4E4AB08-B73D-4251-A4D7-C083B0CAAE30}" type="datetimeFigureOut">
              <a:rPr lang="en-US" smtClean="0"/>
              <a:t>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DF2F197-71D5-4E58-BCEF-5CF9B38E22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ghepworth@gpcdat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gpgonaccess.blogspot.com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ghepworth@gpcdata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457200"/>
            <a:ext cx="6777318" cy="1295400"/>
          </a:xfrm>
        </p:spPr>
        <p:txBody>
          <a:bodyPr/>
          <a:lstStyle/>
          <a:p>
            <a:r>
              <a:rPr lang="en-US" sz="3600" b="1" dirty="0">
                <a:effectLst/>
              </a:rPr>
              <a:t>Migrating Standard Tables </a:t>
            </a:r>
            <a:r>
              <a:rPr lang="en-US" sz="3600" b="1" dirty="0" smtClean="0">
                <a:effectLst/>
              </a:rPr>
              <a:t>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3733800"/>
            <a:ext cx="8458200" cy="25146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tx2"/>
                </a:solidFill>
              </a:rPr>
              <a:t>George Hepworth,</a:t>
            </a:r>
          </a:p>
          <a:p>
            <a:r>
              <a:rPr lang="en-US" sz="1800" dirty="0" smtClean="0">
                <a:solidFill>
                  <a:schemeClr val="tx2"/>
                </a:solidFill>
              </a:rPr>
              <a:t>Sr. Developer </a:t>
            </a:r>
            <a:br>
              <a:rPr lang="en-US" sz="1800" dirty="0" smtClean="0">
                <a:solidFill>
                  <a:schemeClr val="tx2"/>
                </a:solidFill>
              </a:rPr>
            </a:br>
            <a:r>
              <a:rPr lang="en-US" sz="1800" dirty="0" smtClean="0">
                <a:solidFill>
                  <a:schemeClr val="tx2"/>
                </a:solidFill>
              </a:rPr>
              <a:t>Data and Domains</a:t>
            </a:r>
          </a:p>
          <a:p>
            <a:r>
              <a:rPr lang="en-US" sz="1800" dirty="0" smtClean="0">
                <a:solidFill>
                  <a:schemeClr val="tx2"/>
                </a:solidFill>
              </a:rPr>
              <a:t>Author, </a:t>
            </a:r>
            <a:r>
              <a:rPr lang="en-US" sz="1800" i="1" dirty="0" smtClean="0">
                <a:solidFill>
                  <a:schemeClr val="tx2"/>
                </a:solidFill>
              </a:rPr>
              <a:t>Grover Park George on Access</a:t>
            </a:r>
          </a:p>
          <a:p>
            <a:r>
              <a:rPr lang="en-US" sz="1800" dirty="0" smtClean="0">
                <a:solidFill>
                  <a:schemeClr val="tx2"/>
                </a:solidFill>
              </a:rPr>
              <a:t>Co-Author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i="1" dirty="0" smtClean="0">
                <a:solidFill>
                  <a:schemeClr val="tx2"/>
                </a:solidFill>
              </a:rPr>
              <a:t>Microsoft Access in a SharePoint World</a:t>
            </a:r>
          </a:p>
          <a:p>
            <a:r>
              <a:rPr lang="en-US" sz="1800" dirty="0" smtClean="0">
                <a:solidFill>
                  <a:schemeClr val="tx2"/>
                </a:solidFill>
              </a:rPr>
              <a:t>Administrator and contributor at Utter Access</a:t>
            </a:r>
            <a:br>
              <a:rPr lang="en-US" sz="1800" dirty="0" smtClean="0">
                <a:solidFill>
                  <a:schemeClr val="tx2"/>
                </a:solidFill>
              </a:rPr>
            </a:br>
            <a:r>
              <a:rPr lang="en-US" sz="1800" dirty="0" smtClean="0">
                <a:solidFill>
                  <a:schemeClr val="tx2"/>
                </a:solidFill>
              </a:rPr>
              <a:t>2007-2012 Access MVP</a:t>
            </a:r>
          </a:p>
          <a:p>
            <a:r>
              <a:rPr lang="en-US" sz="1800" dirty="0" smtClean="0">
                <a:solidFill>
                  <a:schemeClr val="tx2"/>
                </a:solidFill>
                <a:hlinkClick r:id="rId3"/>
              </a:rPr>
              <a:t>ghepworth@gpcdata.com</a:t>
            </a:r>
            <a:r>
              <a:rPr lang="en-US" sz="1800" dirty="0" smtClean="0">
                <a:solidFill>
                  <a:schemeClr val="tx2"/>
                </a:solidFill>
              </a:rPr>
              <a:t/>
            </a:r>
            <a:br>
              <a:rPr lang="en-US" sz="1800" dirty="0" smtClean="0">
                <a:solidFill>
                  <a:schemeClr val="tx2"/>
                </a:solidFill>
              </a:rPr>
            </a:br>
            <a:r>
              <a:rPr lang="en-US" sz="1800" dirty="0" smtClean="0">
                <a:solidFill>
                  <a:schemeClr val="tx2"/>
                </a:solidFill>
              </a:rPr>
              <a:t>425-876-0535</a:t>
            </a: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0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6858000" cy="356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5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828800"/>
            <a:ext cx="6400800" cy="478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95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6858000" cy="269207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09800" y="1981200"/>
            <a:ext cx="685800" cy="45720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3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5028141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7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828799"/>
            <a:ext cx="6400800" cy="478034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524000" y="4419600"/>
            <a:ext cx="2743200" cy="38100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58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828800"/>
            <a:ext cx="6400800" cy="47803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52600" y="2209800"/>
            <a:ext cx="1447800" cy="152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7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2091311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2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799"/>
            <a:ext cx="5486400" cy="455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9050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en-US" sz="2400" dirty="0" smtClean="0">
                <a:solidFill>
                  <a:schemeClr val="tx2"/>
                </a:solidFill>
              </a:rPr>
              <a:t>What Happened?</a:t>
            </a:r>
          </a:p>
          <a:p>
            <a:pPr marL="800100" lvl="1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SharePoint renamed the EXISTING Primary Key field, called “</a:t>
            </a:r>
            <a:r>
              <a:rPr lang="en-US" sz="2400" dirty="0" err="1">
                <a:solidFill>
                  <a:schemeClr val="tx2"/>
                </a:solidFill>
              </a:rPr>
              <a:t>CustomerKey</a:t>
            </a:r>
            <a:r>
              <a:rPr lang="en-US" sz="2400" dirty="0">
                <a:solidFill>
                  <a:schemeClr val="tx2"/>
                </a:solidFill>
              </a:rPr>
              <a:t>”. It is now </a:t>
            </a:r>
            <a:r>
              <a:rPr lang="en-US" sz="2400" dirty="0" smtClean="0">
                <a:solidFill>
                  <a:schemeClr val="tx2"/>
                </a:solidFill>
              </a:rPr>
              <a:t>called “_</a:t>
            </a:r>
            <a:r>
              <a:rPr lang="en-US" sz="2400" dirty="0" err="1">
                <a:solidFill>
                  <a:schemeClr val="tx2"/>
                </a:solidFill>
              </a:rPr>
              <a:t>OldID</a:t>
            </a:r>
            <a:r>
              <a:rPr lang="en-US" sz="2400" dirty="0">
                <a:solidFill>
                  <a:schemeClr val="tx2"/>
                </a:solidFill>
              </a:rPr>
              <a:t>”.</a:t>
            </a:r>
          </a:p>
          <a:p>
            <a:pPr marL="800100" lvl="1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SharePoint created a NEW Primary Key field for the table, based on the “AutoNumber” </a:t>
            </a:r>
            <a:r>
              <a:rPr lang="en-US" sz="2400" dirty="0" err="1" smtClean="0">
                <a:solidFill>
                  <a:schemeClr val="tx2"/>
                </a:solidFill>
              </a:rPr>
              <a:t>datatype</a:t>
            </a:r>
            <a:r>
              <a:rPr lang="en-US" sz="2400" dirty="0" smtClean="0">
                <a:solidFill>
                  <a:schemeClr val="tx2"/>
                </a:solidFill>
              </a:rPr>
              <a:t>. It is called “</a:t>
            </a:r>
            <a:r>
              <a:rPr lang="en-US" sz="2400" dirty="0" err="1" smtClean="0">
                <a:solidFill>
                  <a:schemeClr val="tx2"/>
                </a:solidFill>
              </a:rPr>
              <a:t>CustomerKey</a:t>
            </a:r>
            <a:r>
              <a:rPr lang="en-US" sz="2400" dirty="0" smtClean="0">
                <a:solidFill>
                  <a:schemeClr val="tx2"/>
                </a:solidFill>
              </a:rPr>
              <a:t>”.</a:t>
            </a:r>
          </a:p>
          <a:p>
            <a:pPr marL="800100" lvl="1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SharePoint populated the NEW Primary Key field, using sequential values.</a:t>
            </a:r>
          </a:p>
          <a:p>
            <a:pPr lvl="1" algn="l"/>
            <a:endParaRPr lang="en-US" dirty="0" smtClean="0">
              <a:solidFill>
                <a:schemeClr val="tx2"/>
              </a:solidFill>
            </a:endParaRPr>
          </a:p>
          <a:p>
            <a:pPr marL="1200150" lvl="2" indent="-285750" algn="l">
              <a:buFont typeface="Arial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1200150" lvl="2" indent="-285750" algn="l">
              <a:buFont typeface="Arial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800100" lvl="1" indent="-342900" algn="l">
              <a:buFont typeface="Arial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87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799"/>
            <a:ext cx="5486400" cy="455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5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3" algn="l"/>
            <a:r>
              <a:rPr lang="en-US" sz="2800" dirty="0" smtClean="0">
                <a:solidFill>
                  <a:schemeClr val="tx2"/>
                </a:solidFill>
              </a:rPr>
              <a:t>“Pure Play” Web Database</a:t>
            </a:r>
          </a:p>
          <a:p>
            <a:pPr lvl="4" algn="l"/>
            <a:r>
              <a:rPr lang="en-US" sz="2600" dirty="0" smtClean="0">
                <a:solidFill>
                  <a:schemeClr val="tx2"/>
                </a:solidFill>
              </a:rPr>
              <a:t>J Street Movie App</a:t>
            </a:r>
          </a:p>
          <a:p>
            <a:pPr lvl="4" algn="l"/>
            <a:endParaRPr lang="en-US" sz="2600" dirty="0" smtClean="0">
              <a:solidFill>
                <a:schemeClr val="tx2"/>
              </a:solidFill>
            </a:endParaRPr>
          </a:p>
          <a:p>
            <a:pPr lvl="3" algn="l"/>
            <a:r>
              <a:rPr lang="en-US" sz="2800" dirty="0" smtClean="0">
                <a:solidFill>
                  <a:schemeClr val="tx2"/>
                </a:solidFill>
              </a:rPr>
              <a:t>“Hybrid” Database</a:t>
            </a:r>
          </a:p>
          <a:p>
            <a:pPr lvl="4" algn="l"/>
            <a:r>
              <a:rPr lang="en-US" sz="2600" dirty="0" smtClean="0">
                <a:solidFill>
                  <a:schemeClr val="tx2"/>
                </a:solidFill>
              </a:rPr>
              <a:t>GPC Work Effort</a:t>
            </a:r>
          </a:p>
          <a:p>
            <a:pPr marL="1200150" lvl="2" indent="-285750" algn="l">
              <a:buFont typeface="Arial" pitchFamily="34" charset="0"/>
              <a:buChar char="•"/>
            </a:pPr>
            <a:endParaRPr lang="en-US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44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799"/>
            <a:ext cx="5486400" cy="4554244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4724400" y="1703614"/>
            <a:ext cx="1295400" cy="342900"/>
          </a:xfrm>
          <a:prstGeom prst="straightConnector1">
            <a:avLst/>
          </a:prstGeom>
          <a:ln w="31750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104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6858000" cy="354278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86000" y="1905000"/>
            <a:ext cx="609600" cy="32004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8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5028141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56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6858000" cy="388242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47800" y="1981200"/>
            <a:ext cx="1524000" cy="3429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657600" y="2292683"/>
            <a:ext cx="3810000" cy="1477328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What you can’t see in the screenshot is that Customer Key is an ordinary number. It cannot be used as a Foreign Key Field in a SharePoint table.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94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828800"/>
            <a:ext cx="5486400" cy="48263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81400" y="2209800"/>
            <a:ext cx="3886200" cy="92333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We need a NEW Foreign Key Field to relate the NEW Customer Key to the </a:t>
            </a:r>
            <a:r>
              <a:rPr lang="en-US" dirty="0" err="1" smtClean="0"/>
              <a:t>CustomerAddress</a:t>
            </a:r>
            <a:r>
              <a:rPr lang="en-US" dirty="0" smtClean="0"/>
              <a:t> table.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46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6858000" cy="353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8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5486400" cy="281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21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799"/>
            <a:ext cx="3657600" cy="26026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399" y="1828799"/>
            <a:ext cx="3657595" cy="260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06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799"/>
            <a:ext cx="5486400" cy="390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4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3212594" cy="22860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557" y="1828799"/>
            <a:ext cx="3212594" cy="228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0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Hybrid Database can mean at least three different things.</a:t>
            </a:r>
          </a:p>
          <a:p>
            <a:pPr marL="800100" lvl="1" indent="-342900" algn="l"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1800" dirty="0" smtClean="0">
                <a:solidFill>
                  <a:schemeClr val="tx2"/>
                </a:solidFill>
              </a:rPr>
              <a:t>A combination of “client” objects and “web” objects all bound to SharePoint tables.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Client only forms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Bound to SharePoint tables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VBA or Macros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Web forms (run both in the browser and the client)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Bound to SharePoint tables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Macros Only</a:t>
            </a:r>
          </a:p>
          <a:p>
            <a:pPr marL="800100" lvl="1" indent="-342900" algn="l"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1800" dirty="0" smtClean="0">
                <a:solidFill>
                  <a:schemeClr val="tx2"/>
                </a:solidFill>
              </a:rPr>
              <a:t>A combination of “client” objects and “web” objects bound to SharePoint tables or to linked Access tables or to </a:t>
            </a:r>
            <a:r>
              <a:rPr lang="en-US" sz="1800" dirty="0">
                <a:solidFill>
                  <a:schemeClr val="tx2"/>
                </a:solidFill>
              </a:rPr>
              <a:t>ODBC-Linked </a:t>
            </a:r>
            <a:r>
              <a:rPr lang="en-US" sz="1800" dirty="0" smtClean="0">
                <a:solidFill>
                  <a:schemeClr val="tx2"/>
                </a:solidFill>
              </a:rPr>
              <a:t>SQL Server tables.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Client only </a:t>
            </a:r>
            <a:r>
              <a:rPr lang="en-US" sz="1600" dirty="0" smtClean="0">
                <a:solidFill>
                  <a:schemeClr val="tx2"/>
                </a:solidFill>
              </a:rPr>
              <a:t>forms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Bound to SharePoint, Linked Access, or ODBC-Linked SQL Server tables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VBA or Macros</a:t>
            </a:r>
            <a:endParaRPr lang="en-US" sz="1400" dirty="0">
              <a:solidFill>
                <a:schemeClr val="tx2"/>
              </a:solidFill>
            </a:endParaRP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Web forms (run both in the browser and the client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Bound only to SharePoint tables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Macros Only</a:t>
            </a:r>
            <a:endParaRPr lang="en-US" sz="1400" dirty="0">
              <a:solidFill>
                <a:schemeClr val="tx2"/>
              </a:solidFill>
            </a:endParaRPr>
          </a:p>
          <a:p>
            <a:pPr marL="800100" lvl="1" indent="-342900" algn="l"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1800" dirty="0" smtClean="0">
                <a:solidFill>
                  <a:schemeClr val="tx2"/>
                </a:solidFill>
              </a:rPr>
              <a:t>Pure “client” objects bound only to SharePoint tables.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Client only forms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Bound only to SharePoint tables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VBA or Macros</a:t>
            </a:r>
          </a:p>
          <a:p>
            <a:pPr marL="1200150" lvl="2" indent="-285750" algn="l">
              <a:buFont typeface="Arial" pitchFamily="34" charset="0"/>
              <a:buChar char="•"/>
            </a:pP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01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799"/>
            <a:ext cx="6400800" cy="455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828799"/>
            <a:ext cx="4235824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2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1"/>
            <a:ext cx="6400800" cy="369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1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5149272" cy="45720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723900" y="2438400"/>
            <a:ext cx="1295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800600" y="2438400"/>
            <a:ext cx="6858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84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6400800" cy="325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2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914400"/>
            <a:ext cx="6777318" cy="1731982"/>
          </a:xfrm>
        </p:spPr>
        <p:txBody>
          <a:bodyPr/>
          <a:lstStyle/>
          <a:p>
            <a:r>
              <a:rPr lang="en-US" sz="3600" b="1" dirty="0">
                <a:effectLst/>
              </a:rPr>
              <a:t>Migrating </a:t>
            </a:r>
            <a:r>
              <a:rPr lang="en-US" sz="3600" b="1" dirty="0" smtClean="0">
                <a:effectLst/>
              </a:rPr>
              <a:t>Standard Tables </a:t>
            </a:r>
            <a:r>
              <a:rPr lang="en-US" sz="3600" b="1" dirty="0">
                <a:effectLst/>
              </a:rPr>
              <a:t>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3733800"/>
            <a:ext cx="8458200" cy="25146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tx2"/>
                </a:solidFill>
              </a:rPr>
              <a:t>George Hepworth,</a:t>
            </a:r>
          </a:p>
          <a:p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>
                <a:solidFill>
                  <a:schemeClr val="tx2"/>
                </a:solidFill>
                <a:hlinkClick r:id="rId3"/>
              </a:rPr>
              <a:t>http://gpgonaccess.blogspot.com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1800" dirty="0" smtClean="0">
                <a:solidFill>
                  <a:schemeClr val="tx2"/>
                </a:solidFill>
              </a:rPr>
              <a:t/>
            </a:r>
            <a:br>
              <a:rPr lang="en-US" sz="1800" dirty="0" smtClean="0">
                <a:solidFill>
                  <a:schemeClr val="tx2"/>
                </a:solidFill>
              </a:rPr>
            </a:br>
            <a:r>
              <a:rPr lang="en-US" sz="1800" dirty="0" smtClean="0">
                <a:solidFill>
                  <a:schemeClr val="tx2"/>
                </a:solidFill>
              </a:rPr>
              <a:t>www.dataanddomains.com</a:t>
            </a:r>
          </a:p>
          <a:p>
            <a:r>
              <a:rPr lang="en-US" sz="1800" dirty="0" smtClean="0">
                <a:solidFill>
                  <a:schemeClr val="tx2"/>
                </a:solidFill>
                <a:hlinkClick r:id="rId4"/>
              </a:rPr>
              <a:t>ghepworth@gpcdata.com</a:t>
            </a:r>
            <a:r>
              <a:rPr lang="en-US" sz="1800" dirty="0" smtClean="0">
                <a:solidFill>
                  <a:schemeClr val="tx2"/>
                </a:solidFill>
              </a:rPr>
              <a:t/>
            </a:r>
            <a:br>
              <a:rPr lang="en-US" sz="1800" dirty="0" smtClean="0">
                <a:solidFill>
                  <a:schemeClr val="tx2"/>
                </a:solidFill>
              </a:rPr>
            </a:br>
            <a:r>
              <a:rPr lang="en-US" sz="1800" dirty="0" smtClean="0">
                <a:solidFill>
                  <a:schemeClr val="tx2"/>
                </a:solidFill>
              </a:rPr>
              <a:t>425-876-0535</a:t>
            </a: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36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en-US" sz="2000" dirty="0" smtClean="0">
                <a:solidFill>
                  <a:schemeClr val="tx2"/>
                </a:solidFill>
              </a:rPr>
              <a:t>Pure “client” objects bound only to SharePoint tables.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Client only forms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Bound only to SharePoint tables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VBA (or Macros)</a:t>
            </a:r>
          </a:p>
          <a:p>
            <a:pPr lvl="1" algn="l"/>
            <a:r>
              <a:rPr lang="en-US" sz="2000" dirty="0" smtClean="0">
                <a:solidFill>
                  <a:schemeClr val="tx2"/>
                </a:solidFill>
              </a:rPr>
              <a:t>Pros</a:t>
            </a:r>
            <a:r>
              <a:rPr lang="en-US" dirty="0" smtClean="0">
                <a:solidFill>
                  <a:schemeClr val="tx2"/>
                </a:solidFill>
              </a:rPr>
              <a:t>: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Access “anywhere” via internet connection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No-cost migration of Access FE objects 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Little or No re-coding – Nearly All VBA should run “as is”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Familiar interface remains intact</a:t>
            </a:r>
          </a:p>
          <a:p>
            <a:pPr lvl="1" algn="l"/>
            <a:r>
              <a:rPr lang="en-US" dirty="0" smtClean="0">
                <a:solidFill>
                  <a:schemeClr val="tx2"/>
                </a:solidFill>
              </a:rPr>
              <a:t>Cons: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Access “anywhere” </a:t>
            </a:r>
            <a:r>
              <a:rPr lang="en-US" sz="1600" dirty="0" smtClean="0">
                <a:solidFill>
                  <a:schemeClr val="tx2"/>
                </a:solidFill>
              </a:rPr>
              <a:t>you have an internet connection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Data tied to the SharePoint Site 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Performance depends on connection speed and dependability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MS Access (2003 to 2010) must be installed on the computer from which I connect</a:t>
            </a:r>
            <a:endParaRPr lang="en-US" sz="1600" dirty="0">
              <a:solidFill>
                <a:schemeClr val="tx2"/>
              </a:solidFill>
            </a:endParaRPr>
          </a:p>
          <a:p>
            <a:pPr lvl="2" algn="l"/>
            <a:endParaRPr lang="en-US" sz="1600" dirty="0" smtClean="0">
              <a:solidFill>
                <a:schemeClr val="tx2"/>
              </a:solidFill>
            </a:endParaRPr>
          </a:p>
          <a:p>
            <a:pPr marL="1257300" lvl="2" indent="-342900" algn="l">
              <a:buFont typeface="Arial" pitchFamily="34" charset="0"/>
              <a:buChar char="•"/>
            </a:pPr>
            <a:endParaRPr lang="en-US" dirty="0" smtClean="0">
              <a:solidFill>
                <a:schemeClr val="tx2"/>
              </a:solidFill>
            </a:endParaRPr>
          </a:p>
          <a:p>
            <a:pPr marL="1200150" lvl="2" indent="-285750" algn="l">
              <a:buFont typeface="Arial" pitchFamily="34" charset="0"/>
              <a:buChar char="•"/>
            </a:pP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72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en-US" sz="2400" dirty="0" smtClean="0">
                <a:solidFill>
                  <a:schemeClr val="tx2"/>
                </a:solidFill>
              </a:rPr>
              <a:t>Migration Strategy— This Session</a:t>
            </a:r>
          </a:p>
          <a:p>
            <a:pPr marL="914400" lvl="1" indent="-457200" algn="l"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2000" dirty="0" smtClean="0">
                <a:solidFill>
                  <a:schemeClr val="tx2"/>
                </a:solidFill>
              </a:rPr>
              <a:t>Dive in and upload the tables (The way I did it)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Obtain a SharePoint Site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Internal Site? 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Hosted Options</a:t>
            </a:r>
          </a:p>
          <a:p>
            <a:pPr marL="2114550" lvl="4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Office 365 – Microsoft Hosted </a:t>
            </a:r>
          </a:p>
          <a:p>
            <a:pPr marL="2571750" lvl="5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</a:rPr>
              <a:t>Low cost</a:t>
            </a:r>
          </a:p>
          <a:p>
            <a:pPr marL="2571750" lvl="5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</a:rPr>
              <a:t>Wide range of “Office” features beyond web services, e.g. Exchange</a:t>
            </a:r>
          </a:p>
          <a:p>
            <a:pPr marL="2571750" lvl="5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</a:rPr>
              <a:t>Stability</a:t>
            </a:r>
          </a:p>
          <a:p>
            <a:pPr marL="2114550" lvl="4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Access Hosting – “Third Party”</a:t>
            </a:r>
          </a:p>
          <a:p>
            <a:pPr marL="2628900" lvl="5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Lots of experience</a:t>
            </a:r>
          </a:p>
          <a:p>
            <a:pPr marL="2628900" lvl="5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Wide range of options and good support</a:t>
            </a:r>
          </a:p>
          <a:p>
            <a:pPr marL="2628900" lvl="5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Stability and flexibility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“Hit the Button and Hope”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Clean up on the back end</a:t>
            </a:r>
          </a:p>
          <a:p>
            <a:pPr marL="1714500" lvl="3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Primarily involves rebuilding Relationships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NO chance to rebuild indexes on tables with over 5,000 records.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63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en-US" sz="2400" dirty="0" smtClean="0">
                <a:solidFill>
                  <a:schemeClr val="tx2"/>
                </a:solidFill>
              </a:rPr>
              <a:t>Migration Strategy– Next Session</a:t>
            </a:r>
          </a:p>
          <a:p>
            <a:pPr marL="914400" lvl="1" indent="-457200" algn="l"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2"/>
                </a:solidFill>
              </a:rPr>
              <a:t> Stage the tables into Access first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Obtain a SharePoint </a:t>
            </a:r>
            <a:r>
              <a:rPr lang="en-US" sz="1800" dirty="0" smtClean="0">
                <a:solidFill>
                  <a:schemeClr val="tx2"/>
                </a:solidFill>
              </a:rPr>
              <a:t>Site…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Create “Shell” tables with no records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Define Relationships using the “Lookup Field” method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Migrate empty tables to SharePoint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DEFINE INDEXES on the SharePoint tables (no records to interfere)</a:t>
            </a:r>
          </a:p>
          <a:p>
            <a:pPr marL="1657350" lvl="3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In SharePoint</a:t>
            </a:r>
          </a:p>
          <a:p>
            <a:pPr marL="1200150" lvl="2" indent="-28575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2"/>
                </a:solidFill>
              </a:rPr>
              <a:t>Use QUERIES, not TABLES, to copy the data from Access/SQL Server tables to their SharePoint Counterparts.</a:t>
            </a:r>
          </a:p>
          <a:p>
            <a:pPr marL="1200150" lvl="2" indent="-285750" algn="l">
              <a:buFont typeface="Arial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1200150" lvl="2" indent="-285750" algn="l">
              <a:buFont typeface="Arial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1200150" lvl="2" indent="-285750" algn="l">
              <a:buFont typeface="Arial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800100" lvl="1" indent="-342900" algn="l">
              <a:buFont typeface="Arial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45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en-US" sz="2400" dirty="0" smtClean="0">
                <a:solidFill>
                  <a:schemeClr val="tx2"/>
                </a:solidFill>
              </a:rPr>
              <a:t>Migration Strategy – Which is right for you?</a:t>
            </a:r>
          </a:p>
          <a:p>
            <a:pPr marL="914400" lvl="1" indent="-457200" algn="l"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2000" dirty="0" smtClean="0">
                <a:solidFill>
                  <a:schemeClr val="tx2"/>
                </a:solidFill>
              </a:rPr>
              <a:t>Fewer than 15-20 tables </a:t>
            </a:r>
          </a:p>
          <a:p>
            <a:pPr lvl="2" algn="l"/>
            <a:r>
              <a:rPr lang="en-US" dirty="0" smtClean="0">
                <a:solidFill>
                  <a:schemeClr val="tx2"/>
                </a:solidFill>
              </a:rPr>
              <a:t>and/or</a:t>
            </a:r>
          </a:p>
          <a:p>
            <a:pPr marL="914400" lvl="1" indent="-457200" algn="l">
              <a:buClr>
                <a:schemeClr val="accent3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2000" dirty="0" smtClean="0">
                <a:solidFill>
                  <a:schemeClr val="tx2"/>
                </a:solidFill>
              </a:rPr>
              <a:t>No table with more than 300 records?</a:t>
            </a:r>
          </a:p>
          <a:p>
            <a:pPr lvl="1" algn="l"/>
            <a:r>
              <a:rPr lang="en-US" sz="2000" dirty="0" smtClean="0">
                <a:solidFill>
                  <a:schemeClr val="tx2"/>
                </a:solidFill>
              </a:rPr>
              <a:t>Go Ahead and Take the Dive</a:t>
            </a:r>
          </a:p>
          <a:p>
            <a:pPr lvl="1" algn="l"/>
            <a:r>
              <a:rPr lang="en-US" dirty="0" smtClean="0">
                <a:solidFill>
                  <a:schemeClr val="tx2"/>
                </a:solidFill>
              </a:rPr>
              <a:t>Otherwise, stage it</a:t>
            </a:r>
          </a:p>
          <a:p>
            <a:pPr lvl="1" algn="l"/>
            <a:endParaRPr lang="en-US" dirty="0" smtClean="0">
              <a:solidFill>
                <a:schemeClr val="tx2"/>
              </a:solidFill>
            </a:endParaRPr>
          </a:p>
          <a:p>
            <a:pPr marL="1200150" lvl="2" indent="-285750" algn="l">
              <a:buFont typeface="Arial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1200150" lvl="2" indent="-285750" algn="l">
              <a:buFont typeface="Arial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800100" lvl="1" indent="-342900" algn="l">
              <a:buFont typeface="Arial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44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en-US" sz="2400" dirty="0">
                <a:solidFill>
                  <a:schemeClr val="tx2"/>
                </a:solidFill>
              </a:rPr>
              <a:t>Dive in and upload the </a:t>
            </a:r>
            <a:r>
              <a:rPr lang="en-US" sz="2400" dirty="0" smtClean="0">
                <a:solidFill>
                  <a:schemeClr val="tx2"/>
                </a:solidFill>
              </a:rPr>
              <a:t>tables—What to Expect</a:t>
            </a:r>
          </a:p>
          <a:p>
            <a:pPr marL="800100" lvl="1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“Loss” of Primary Keys 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Rename/replace</a:t>
            </a:r>
          </a:p>
          <a:p>
            <a:pPr marL="800100" lvl="1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Loss of Relationships 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SharePoint can’t identify relationships NOT based on Lookup fields</a:t>
            </a:r>
          </a:p>
          <a:p>
            <a:pPr marL="800100" lvl="1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“Baggage” fields go along for the ride.</a:t>
            </a:r>
          </a:p>
          <a:p>
            <a:pPr marL="1257300" lvl="2" indent="-3429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SQL Server Timestamp field, for example</a:t>
            </a:r>
          </a:p>
          <a:p>
            <a:pPr lvl="1" algn="l"/>
            <a:endParaRPr lang="en-US" dirty="0" smtClean="0">
              <a:solidFill>
                <a:schemeClr val="tx2"/>
              </a:solidFill>
            </a:endParaRPr>
          </a:p>
          <a:p>
            <a:pPr marL="1200150" lvl="2" indent="-285750" algn="l">
              <a:buFont typeface="Arial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1200150" lvl="2" indent="-285750" algn="l">
              <a:buFont typeface="Arial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  <a:p>
            <a:pPr marL="800100" lvl="1" indent="-342900" algn="l">
              <a:buFont typeface="Arial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89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48640"/>
            <a:ext cx="5486400" cy="1143000"/>
          </a:xfrm>
          <a:effectLst>
            <a:outerShdw blurRad="50800" dist="50800" dir="5400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/>
              </a:rPr>
              <a:t>Migrating Standard Tables to SharePoint</a:t>
            </a:r>
            <a:endParaRPr lang="en-US" sz="36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752600"/>
            <a:ext cx="8458200" cy="4495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6858000" cy="43357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67200" y="1899556"/>
            <a:ext cx="3810000" cy="234043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32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460</TotalTime>
  <Words>834</Words>
  <Application>Microsoft Office PowerPoint</Application>
  <PresentationFormat>On-screen Show (4:3)</PresentationFormat>
  <Paragraphs>171</Paragraphs>
  <Slides>35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Hardcover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  <vt:lpstr>Migrating Standard Tables to SharePoint</vt:lpstr>
    </vt:vector>
  </TitlesOfParts>
  <Company>Grover Park Consulting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 Hepworth</dc:creator>
  <cp:lastModifiedBy>George Hepworth</cp:lastModifiedBy>
  <cp:revision>87</cp:revision>
  <dcterms:created xsi:type="dcterms:W3CDTF">2010-08-16T02:11:35Z</dcterms:created>
  <dcterms:modified xsi:type="dcterms:W3CDTF">2012-01-16T05:49:46Z</dcterms:modified>
</cp:coreProperties>
</file>